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1.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oleObject2.bin" ContentType="application/vnd.openxmlformats-officedocument.oleObject"/>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embeddings/oleObject3.bin" ContentType="application/vnd.openxmlformats-officedocument.oleObject"/>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Lst>
  <p:notesMasterIdLst>
    <p:notesMasterId r:id="rId44"/>
  </p:notesMasterIdLst>
  <p:sldIdLst>
    <p:sldId id="256" r:id="rId3"/>
    <p:sldId id="266" r:id="rId4"/>
    <p:sldId id="267" r:id="rId5"/>
    <p:sldId id="260" r:id="rId6"/>
    <p:sldId id="263" r:id="rId7"/>
    <p:sldId id="261" r:id="rId8"/>
    <p:sldId id="259" r:id="rId9"/>
    <p:sldId id="262" r:id="rId10"/>
    <p:sldId id="268" r:id="rId11"/>
    <p:sldId id="269" r:id="rId12"/>
    <p:sldId id="270" r:id="rId13"/>
    <p:sldId id="271" r:id="rId14"/>
    <p:sldId id="272" r:id="rId15"/>
    <p:sldId id="290" r:id="rId16"/>
    <p:sldId id="273" r:id="rId17"/>
    <p:sldId id="274" r:id="rId18"/>
    <p:sldId id="275" r:id="rId19"/>
    <p:sldId id="297" r:id="rId20"/>
    <p:sldId id="295" r:id="rId21"/>
    <p:sldId id="300" r:id="rId22"/>
    <p:sldId id="291" r:id="rId23"/>
    <p:sldId id="276" r:id="rId24"/>
    <p:sldId id="280" r:id="rId25"/>
    <p:sldId id="277" r:id="rId26"/>
    <p:sldId id="278" r:id="rId27"/>
    <p:sldId id="279" r:id="rId28"/>
    <p:sldId id="298" r:id="rId29"/>
    <p:sldId id="292" r:id="rId30"/>
    <p:sldId id="284" r:id="rId31"/>
    <p:sldId id="285" r:id="rId32"/>
    <p:sldId id="287" r:id="rId33"/>
    <p:sldId id="288" r:id="rId34"/>
    <p:sldId id="289" r:id="rId35"/>
    <p:sldId id="293" r:id="rId36"/>
    <p:sldId id="281" r:id="rId37"/>
    <p:sldId id="299" r:id="rId38"/>
    <p:sldId id="282" r:id="rId39"/>
    <p:sldId id="301" r:id="rId40"/>
    <p:sldId id="283" r:id="rId41"/>
    <p:sldId id="294" r:id="rId42"/>
    <p:sldId id="296" r:id="rId43"/>
  </p:sldIdLst>
  <p:sldSz cx="9144000" cy="5143500" type="screen16x9"/>
  <p:notesSz cx="6858000" cy="9144000"/>
  <p:defaultText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9" autoAdjust="0"/>
    <p:restoredTop sz="76107" autoAdjust="0"/>
  </p:normalViewPr>
  <p:slideViewPr>
    <p:cSldViewPr>
      <p:cViewPr varScale="1">
        <p:scale>
          <a:sx n="114" d="100"/>
          <a:sy n="114" d="100"/>
        </p:scale>
        <p:origin x="-139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oleObject" Target="file:///C:\GitHub\agi-publications\IEEECGA\Figures\MercatorGeographicTextureError.xlsx"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xVal>
            <c:numRef>
              <c:f>Sheet1!$A$2:$A$21</c:f>
              <c:numCache>
                <c:formatCode>General</c:formatCode>
                <c:ptCount val="20"/>
                <c:pt idx="0">
                  <c:v>0.0</c:v>
                </c:pt>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numCache>
            </c:numRef>
          </c:xVal>
          <c:yVal>
            <c:numRef>
              <c:f>Sheet1!$B$2:$B$21</c:f>
              <c:numCache>
                <c:formatCode>General</c:formatCode>
                <c:ptCount val="20"/>
                <c:pt idx="0">
                  <c:v>0.143426334371618</c:v>
                </c:pt>
                <c:pt idx="1">
                  <c:v>0.28685277588876</c:v>
                </c:pt>
                <c:pt idx="2">
                  <c:v>0.185486144809356</c:v>
                </c:pt>
                <c:pt idx="3">
                  <c:v>0.0964801957510641</c:v>
                </c:pt>
                <c:pt idx="4">
                  <c:v>0.0487058678400884</c:v>
                </c:pt>
                <c:pt idx="5">
                  <c:v>0.0244174849187537</c:v>
                </c:pt>
                <c:pt idx="6">
                  <c:v>0.012219530291275</c:v>
                </c:pt>
                <c:pt idx="7">
                  <c:v>0.00611127957628332</c:v>
                </c:pt>
                <c:pt idx="8">
                  <c:v>0.00305616322431873</c:v>
                </c:pt>
                <c:pt idx="9">
                  <c:v>0.00152818205100086</c:v>
                </c:pt>
                <c:pt idx="10">
                  <c:v>0.000764112335440048</c:v>
                </c:pt>
                <c:pt idx="11">
                  <c:v>0.000382061021999835</c:v>
                </c:pt>
                <c:pt idx="12">
                  <c:v>0.000191031668725528</c:v>
                </c:pt>
                <c:pt idx="13" formatCode="0.00E+00">
                  <c:v>9.55161127208505E-5</c:v>
                </c:pt>
                <c:pt idx="14" formatCode="0.00E+00">
                  <c:v>4.77581393394377E-5</c:v>
                </c:pt>
                <c:pt idx="15" formatCode="0.00E+00">
                  <c:v>2.387912473506E-5</c:v>
                </c:pt>
                <c:pt idx="16" formatCode="0.00E+00">
                  <c:v>1.19396154001361E-5</c:v>
                </c:pt>
                <c:pt idx="17" formatCode="0.00E+00">
                  <c:v>5.96998038110419E-6</c:v>
                </c:pt>
                <c:pt idx="18" formatCode="0.00E+00">
                  <c:v>2.98541524462737E-6</c:v>
                </c:pt>
                <c:pt idx="19" formatCode="0.00E+00">
                  <c:v>1.49348854538989E-6</c:v>
                </c:pt>
              </c:numCache>
            </c:numRef>
          </c:yVal>
          <c:smooth val="0"/>
        </c:ser>
        <c:dLbls>
          <c:showLegendKey val="0"/>
          <c:showVal val="0"/>
          <c:showCatName val="0"/>
          <c:showSerName val="0"/>
          <c:showPercent val="0"/>
          <c:showBubbleSize val="0"/>
        </c:dLbls>
        <c:axId val="-2122029912"/>
        <c:axId val="-2117690040"/>
      </c:scatterChart>
      <c:valAx>
        <c:axId val="-2122029912"/>
        <c:scaling>
          <c:orientation val="minMax"/>
        </c:scaling>
        <c:delete val="0"/>
        <c:axPos val="t"/>
        <c:title>
          <c:tx>
            <c:rich>
              <a:bodyPr/>
              <a:lstStyle/>
              <a:p>
                <a:pPr>
                  <a:defRPr/>
                </a:pPr>
                <a:r>
                  <a:rPr lang="en-US"/>
                  <a:t>Level of Detail</a:t>
                </a:r>
              </a:p>
            </c:rich>
          </c:tx>
          <c:overlay val="0"/>
        </c:title>
        <c:numFmt formatCode="General" sourceLinked="1"/>
        <c:majorTickMark val="out"/>
        <c:minorTickMark val="none"/>
        <c:tickLblPos val="nextTo"/>
        <c:crossAx val="-2117690040"/>
        <c:crosses val="max"/>
        <c:crossBetween val="midCat"/>
      </c:valAx>
      <c:valAx>
        <c:axId val="-2117690040"/>
        <c:scaling>
          <c:logBase val="10.0"/>
          <c:orientation val="minMax"/>
        </c:scaling>
        <c:delete val="0"/>
        <c:axPos val="l"/>
        <c:majorGridlines/>
        <c:title>
          <c:tx>
            <c:rich>
              <a:bodyPr rot="-5400000" vert="horz"/>
              <a:lstStyle/>
              <a:p>
                <a:pPr>
                  <a:defRPr/>
                </a:pPr>
                <a:r>
                  <a:rPr lang="en-US"/>
                  <a:t>Max.</a:t>
                </a:r>
                <a:r>
                  <a:rPr lang="en-US" baseline="0"/>
                  <a:t> Error (texture</a:t>
                </a:r>
                <a:r>
                  <a:rPr lang="en-US" baseline="30000"/>
                  <a:t>-1</a:t>
                </a:r>
                <a:r>
                  <a:rPr lang="en-US" baseline="0"/>
                  <a:t>)</a:t>
                </a:r>
                <a:endParaRPr lang="en-US"/>
              </a:p>
            </c:rich>
          </c:tx>
          <c:overlay val="0"/>
        </c:title>
        <c:numFmt formatCode="General" sourceLinked="1"/>
        <c:majorTickMark val="out"/>
        <c:minorTickMark val="none"/>
        <c:tickLblPos val="nextTo"/>
        <c:crossAx val="-2122029912"/>
        <c:crosses val="autoZero"/>
        <c:crossBetween val="midCat"/>
      </c:valAx>
      <c:spPr>
        <a:solidFill>
          <a:schemeClr val="bg1"/>
        </a:solidFill>
      </c:spPr>
    </c:plotArea>
    <c:plotVisOnly val="1"/>
    <c:dispBlanksAs val="gap"/>
    <c:showDLblsOverMax val="0"/>
  </c:chart>
  <c:spPr>
    <a:solidFill>
      <a:schemeClr val="bg1"/>
    </a:solidFill>
  </c:sp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s>
</file>

<file path=ppt/drawings/drawing1.xml><?xml version="1.0" encoding="utf-8"?>
<c:userShapes xmlns:c="http://schemas.openxmlformats.org/drawingml/2006/chart">
  <cdr:relSizeAnchor xmlns:cdr="http://schemas.openxmlformats.org/drawingml/2006/chartDrawing">
    <cdr:from>
      <cdr:x>0.125</cdr:x>
      <cdr:y>0.4724</cdr:y>
    </cdr:from>
    <cdr:to>
      <cdr:x>0.96313</cdr:x>
      <cdr:y>0.47541</cdr:y>
    </cdr:to>
    <cdr:cxnSp macro="">
      <cdr:nvCxnSpPr>
        <cdr:cNvPr id="3" name="Straight Connector 2"/>
        <cdr:cNvCxnSpPr/>
      </cdr:nvCxnSpPr>
      <cdr:spPr>
        <a:xfrm xmlns:a="http://schemas.openxmlformats.org/drawingml/2006/main">
          <a:off x="990600" y="1752600"/>
          <a:ext cx="6642013" cy="11165"/>
        </a:xfrm>
        <a:prstGeom xmlns:a="http://schemas.openxmlformats.org/drawingml/2006/main" prst="line">
          <a:avLst/>
        </a:prstGeom>
        <a:ln xmlns:a="http://schemas.openxmlformats.org/drawingml/2006/main" w="25400">
          <a:solidFill>
            <a:schemeClr val="accent2">
              <a:lumMod val="7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0.125</cdr:x>
      <cdr:y>0.60968</cdr:y>
    </cdr:from>
    <cdr:to>
      <cdr:x>0.96195</cdr:x>
      <cdr:y>0.61617</cdr:y>
    </cdr:to>
    <cdr:cxnSp macro="">
      <cdr:nvCxnSpPr>
        <cdr:cNvPr id="5" name="Straight Connector 4"/>
        <cdr:cNvCxnSpPr/>
      </cdr:nvCxnSpPr>
      <cdr:spPr>
        <a:xfrm xmlns:a="http://schemas.openxmlformats.org/drawingml/2006/main" flipV="1">
          <a:off x="990600" y="2261905"/>
          <a:ext cx="6632661" cy="24095"/>
        </a:xfrm>
        <a:prstGeom xmlns:a="http://schemas.openxmlformats.org/drawingml/2006/main" prst="line">
          <a:avLst/>
        </a:prstGeom>
        <a:ln xmlns:a="http://schemas.openxmlformats.org/drawingml/2006/main" w="25400">
          <a:solidFill>
            <a:schemeClr val="accent2">
              <a:lumMod val="7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0.05769</cdr:x>
      <cdr:y>0.43132</cdr:y>
    </cdr:from>
    <cdr:to>
      <cdr:x>0.20519</cdr:x>
      <cdr:y>0.49924</cdr:y>
    </cdr:to>
    <cdr:sp macro="" textlink="">
      <cdr:nvSpPr>
        <cdr:cNvPr id="8" name="TextBox 7"/>
        <cdr:cNvSpPr txBox="1"/>
      </cdr:nvSpPr>
      <cdr:spPr>
        <a:xfrm xmlns:a="http://schemas.openxmlformats.org/drawingml/2006/main">
          <a:off x="457200" y="1600200"/>
          <a:ext cx="1168908" cy="25198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dirty="0"/>
            <a:t>1 </a:t>
          </a:r>
          <a:r>
            <a:rPr lang="en-US" sz="1100" dirty="0" err="1"/>
            <a:t>texel</a:t>
          </a:r>
          <a:endParaRPr lang="en-US" sz="1100" dirty="0"/>
        </a:p>
      </cdr:txBody>
    </cdr:sp>
  </cdr:relSizeAnchor>
  <cdr:relSizeAnchor xmlns:cdr="http://schemas.openxmlformats.org/drawingml/2006/chartDrawing">
    <cdr:from>
      <cdr:x>0.03846</cdr:x>
      <cdr:y>0.5751</cdr:y>
    </cdr:from>
    <cdr:to>
      <cdr:x>0.18596</cdr:x>
      <cdr:y>0.64302</cdr:y>
    </cdr:to>
    <cdr:sp macro="" textlink="">
      <cdr:nvSpPr>
        <cdr:cNvPr id="9" name="TextBox 1"/>
        <cdr:cNvSpPr txBox="1"/>
      </cdr:nvSpPr>
      <cdr:spPr>
        <a:xfrm xmlns:a="http://schemas.openxmlformats.org/drawingml/2006/main">
          <a:off x="304800" y="2133600"/>
          <a:ext cx="1168908" cy="251982"/>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100" baseline="30000" dirty="0"/>
            <a:t>1</a:t>
          </a:r>
          <a:r>
            <a:rPr lang="en-US" sz="1100" dirty="0"/>
            <a:t>/</a:t>
          </a:r>
          <a:r>
            <a:rPr lang="en-US" sz="1100" baseline="-25000" dirty="0"/>
            <a:t>10</a:t>
          </a:r>
          <a:r>
            <a:rPr lang="en-US" sz="1100" dirty="0"/>
            <a:t> </a:t>
          </a:r>
          <a:r>
            <a:rPr lang="en-US" sz="1100" dirty="0" err="1"/>
            <a:t>texel</a:t>
          </a:r>
          <a:endParaRPr lang="en-US"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15807-BAF5-4D82-8FE4-250669B6FD4B}" type="datetimeFigureOut">
              <a:rPr lang="en-US" smtClean="0"/>
              <a:t>7/24/13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854FB6-FF6B-4FC3-B84F-77CBAE982E40}" type="slidenum">
              <a:rPr lang="en-US" smtClean="0"/>
              <a:t>‹#›</a:t>
            </a:fld>
            <a:endParaRPr lang="en-US"/>
          </a:p>
        </p:txBody>
      </p:sp>
    </p:spTree>
    <p:extLst>
      <p:ext uri="{BB962C8B-B14F-4D97-AF65-F5344CB8AC3E}">
        <p14:creationId xmlns:p14="http://schemas.microsoft.com/office/powerpoint/2010/main" val="227107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I’m Kevin Ring.</a:t>
            </a:r>
            <a:r>
              <a:rPr lang="en-US" baseline="0" dirty="0" smtClean="0"/>
              <a:t>  I work with Patrick </a:t>
            </a:r>
            <a:r>
              <a:rPr lang="en-US" baseline="0" dirty="0" err="1" smtClean="0"/>
              <a:t>Cozzi</a:t>
            </a:r>
            <a:r>
              <a:rPr lang="en-US" baseline="0" dirty="0" smtClean="0"/>
              <a:t> at Analytical Graphics on our virtual globe library, called Cesium.  I’d like to talk to you today about how we implemented world-scale terrain rendering in Cesium.</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a:t>
            </a:fld>
            <a:endParaRPr lang="en-US"/>
          </a:p>
        </p:txBody>
      </p:sp>
    </p:spTree>
    <p:extLst>
      <p:ext uri="{BB962C8B-B14F-4D97-AF65-F5344CB8AC3E}">
        <p14:creationId xmlns:p14="http://schemas.microsoft.com/office/powerpoint/2010/main" val="4046080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unfortunately,</a:t>
            </a:r>
            <a:r>
              <a:rPr lang="en-US" baseline="0" dirty="0" smtClean="0"/>
              <a:t> some of the best data is hidden within private and classified networks, or is only available for a fee. That means we can’t access it ahead of time to transform it to a different form for efficient rendering.  To the extent possible, Cesium must work with existing sources of data, as they lie.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10</a:t>
            </a:fld>
            <a:endParaRPr lang="en-US"/>
          </a:p>
        </p:txBody>
      </p:sp>
    </p:spTree>
    <p:extLst>
      <p:ext uri="{BB962C8B-B14F-4D97-AF65-F5344CB8AC3E}">
        <p14:creationId xmlns:p14="http://schemas.microsoft.com/office/powerpoint/2010/main" val="248207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“as they lie” in the case</a:t>
            </a:r>
            <a:r>
              <a:rPr lang="en-US" baseline="0" dirty="0" smtClean="0"/>
              <a:t> of a web-based application like ours means remote servers that talk a variety protocols, like the ones listed here.  Now the point here isn’t “hey look at all the great stuff we support.”  Actually, if you look closely at this list, you may see one or two that we don’t actually support yet.  The point is, we have to work with what we have.  In many applications – games, especially – an asset pipeline is used to produce assets in a form that is ideal for the rendering engine.  In Cesium, we may not even know what our assets are until runtime. </a:t>
            </a:r>
          </a:p>
          <a:p>
            <a:endParaRPr lang="en-US" baseline="0" dirty="0" smtClean="0"/>
          </a:p>
          <a:p>
            <a:r>
              <a:rPr lang="en-US" baseline="0" dirty="0" smtClean="0"/>
              <a:t>A typical Cesium application will include a terrain layer plus one or more imagery layers.  And there is a lot of variability among these layers…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11</a:t>
            </a:fld>
            <a:endParaRPr lang="en-US"/>
          </a:p>
        </p:txBody>
      </p:sp>
    </p:spTree>
    <p:extLst>
      <p:ext uri="{BB962C8B-B14F-4D97-AF65-F5344CB8AC3E}">
        <p14:creationId xmlns:p14="http://schemas.microsoft.com/office/powerpoint/2010/main" val="113591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layers have different map projections, extents, and tiling schemes.  Our rendering engine</a:t>
            </a:r>
            <a:r>
              <a:rPr lang="en-US" baseline="0" dirty="0" smtClean="0"/>
              <a:t> needs to cope with these differences on-the-fly.  We also apply </a:t>
            </a:r>
            <a:r>
              <a:rPr lang="en-US" baseline="0" dirty="0" err="1" smtClean="0"/>
              <a:t>shader</a:t>
            </a:r>
            <a:r>
              <a:rPr lang="en-US" baseline="0" dirty="0" smtClean="0"/>
              <a:t>-based adjustments to the imagery on-the-fly.  For example, when using Bing Maps imagery, we like to apply a gamma correction to brighten it up without washing out bright details.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12</a:t>
            </a:fld>
            <a:endParaRPr lang="en-US"/>
          </a:p>
        </p:txBody>
      </p:sp>
    </p:spTree>
    <p:extLst>
      <p:ext uri="{BB962C8B-B14F-4D97-AF65-F5344CB8AC3E}">
        <p14:creationId xmlns:p14="http://schemas.microsoft.com/office/powerpoint/2010/main" val="1434777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those are the unusual challenges</a:t>
            </a:r>
            <a:r>
              <a:rPr lang="en-US" baseline="0" dirty="0" smtClean="0"/>
              <a:t> faced by Cesium - unusual compared to something like a game, anyway.  With that introduction out of the way, here’s what I’m going to cover.</a:t>
            </a:r>
          </a:p>
          <a:p>
            <a:endParaRPr lang="en-US" baseline="0" dirty="0" smtClean="0"/>
          </a:p>
          <a:p>
            <a:r>
              <a:rPr lang="en-US" baseline="0" dirty="0" smtClean="0"/>
              <a:t>First I’ll talk about the level-of-detail algorithm we use for terrain rendering.  We use an algorithm called Chunked LOD.</a:t>
            </a:r>
          </a:p>
          <a:p>
            <a:r>
              <a:rPr lang="en-US" baseline="0" dirty="0" smtClean="0"/>
              <a:t> </a:t>
            </a:r>
          </a:p>
          <a:p>
            <a:r>
              <a:rPr lang="en-US" baseline="0" dirty="0" smtClean="0"/>
              <a:t>Then I’ll discuss what is – perhaps surprisingly – one of the more interesting aspects of Cesium’s terrain and imagery rendering engine.  The process of mapping imagery from multiple sources, each with different projections, extents, and tiling schemes, to the terrain surface.</a:t>
            </a:r>
          </a:p>
          <a:p>
            <a:endParaRPr lang="en-US" baseline="0" dirty="0" smtClean="0"/>
          </a:p>
          <a:p>
            <a:r>
              <a:rPr lang="en-US" baseline="0" dirty="0" smtClean="0"/>
              <a:t>Related to that, I’ll discuss how we use the GPU to efficiently </a:t>
            </a:r>
            <a:r>
              <a:rPr lang="en-US" baseline="0" dirty="0" err="1" smtClean="0"/>
              <a:t>reproject</a:t>
            </a:r>
            <a:r>
              <a:rPr lang="en-US" baseline="0" dirty="0" smtClean="0"/>
              <a:t> imagery on-the-fly.</a:t>
            </a:r>
          </a:p>
          <a:p>
            <a:endParaRPr lang="en-US" baseline="0" dirty="0" smtClean="0"/>
          </a:p>
          <a:p>
            <a:r>
              <a:rPr lang="en-US" baseline="0" dirty="0" smtClean="0"/>
              <a:t>Finally, I’ll discuss how we do horizon culling.  Horizon culling allows us to avoid rendering tiles that are below the horizon from a given camera viewpoint, and is an important optimization for rendering globe-conforming terrain.  We have a fairly novel approach to this.</a:t>
            </a:r>
          </a:p>
        </p:txBody>
      </p:sp>
      <p:sp>
        <p:nvSpPr>
          <p:cNvPr id="4" name="Slide Number Placeholder 3"/>
          <p:cNvSpPr>
            <a:spLocks noGrp="1"/>
          </p:cNvSpPr>
          <p:nvPr>
            <p:ph type="sldNum" sz="quarter" idx="10"/>
          </p:nvPr>
        </p:nvSpPr>
        <p:spPr/>
        <p:txBody>
          <a:bodyPr/>
          <a:lstStyle/>
          <a:p>
            <a:fld id="{36854FB6-FF6B-4FC3-B84F-77CBAE982E40}" type="slidenum">
              <a:rPr lang="en-US" smtClean="0"/>
              <a:t>13</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14</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smtClean="0">
                <a:effectLst/>
              </a:rPr>
              <a:t>High resolution, worldwide terrain is, of course, much too large to render all at once.  Instead,</a:t>
            </a:r>
            <a:r>
              <a:rPr lang="en-US" b="0" baseline="0" dirty="0" smtClean="0">
                <a:effectLst/>
              </a:rPr>
              <a:t> we render a subset of it.  To select the subset to render each frame, we use the Chunked LOD algorithm.  This algorithm was presented by Thatcher Ulrich at SIGGRAPH back in 2002.</a:t>
            </a:r>
          </a:p>
          <a:p>
            <a:pPr rtl="0"/>
            <a:endParaRPr lang="en-US" b="0" dirty="0" smtClean="0">
              <a:effectLst/>
            </a:endParaRPr>
          </a:p>
          <a:p>
            <a:pPr rtl="0"/>
            <a:r>
              <a:rPr lang="en-US" b="0" dirty="0" smtClean="0">
                <a:effectLst/>
              </a:rPr>
              <a:t>The algorithm assumes that the terrain data is organized</a:t>
            </a:r>
            <a:r>
              <a:rPr lang="en-US" b="0" baseline="0" dirty="0" smtClean="0">
                <a:effectLst/>
              </a:rPr>
              <a:t> into a </a:t>
            </a:r>
            <a:r>
              <a:rPr lang="en-US" b="0" baseline="0" dirty="0" err="1" smtClean="0">
                <a:effectLst/>
              </a:rPr>
              <a:t>quadtree</a:t>
            </a:r>
            <a:r>
              <a:rPr lang="en-US" b="0" baseline="0" dirty="0" smtClean="0">
                <a:effectLst/>
              </a:rPr>
              <a:t> of tiles as shown here.  Every level has a representation of the entire world, but using a different number of tiles.  At level zero, there are just two tiles.  At level one, each of those tiles has four children, for a total of eight tiles.  A typical </a:t>
            </a:r>
            <a:r>
              <a:rPr lang="en-US" b="0" baseline="0" dirty="0" err="1" smtClean="0">
                <a:effectLst/>
              </a:rPr>
              <a:t>quadtree</a:t>
            </a:r>
            <a:r>
              <a:rPr lang="en-US" b="0" baseline="0" dirty="0" smtClean="0">
                <a:effectLst/>
              </a:rPr>
              <a:t>, right?</a:t>
            </a:r>
          </a:p>
        </p:txBody>
      </p:sp>
      <p:sp>
        <p:nvSpPr>
          <p:cNvPr id="4" name="Slide Number Placeholder 3"/>
          <p:cNvSpPr>
            <a:spLocks noGrp="1"/>
          </p:cNvSpPr>
          <p:nvPr>
            <p:ph type="sldNum" sz="quarter" idx="10"/>
          </p:nvPr>
        </p:nvSpPr>
        <p:spPr/>
        <p:txBody>
          <a:bodyPr/>
          <a:lstStyle/>
          <a:p>
            <a:fld id="{36854FB6-FF6B-4FC3-B84F-77CBAE982E40}" type="slidenum">
              <a:rPr lang="en-US" smtClean="0"/>
              <a:t>15</a:t>
            </a:fld>
            <a:endParaRPr lang="en-US"/>
          </a:p>
        </p:txBody>
      </p:sp>
    </p:spTree>
    <p:extLst>
      <p:ext uri="{BB962C8B-B14F-4D97-AF65-F5344CB8AC3E}">
        <p14:creationId xmlns:p14="http://schemas.microsoft.com/office/powerpoint/2010/main" val="1616754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tile in our </a:t>
            </a:r>
            <a:r>
              <a:rPr lang="en-US" dirty="0" err="1" smtClean="0"/>
              <a:t>quadtree</a:t>
            </a:r>
            <a:r>
              <a:rPr lang="en-US" dirty="0" smtClean="0"/>
              <a:t> is a mesh covering a rectangular area in some map</a:t>
            </a:r>
            <a:r>
              <a:rPr lang="en-US" baseline="0" dirty="0" smtClean="0"/>
              <a:t> projection</a:t>
            </a:r>
            <a:r>
              <a:rPr lang="en-US" dirty="0" smtClean="0"/>
              <a:t>.  If the terrain</a:t>
            </a:r>
            <a:r>
              <a:rPr lang="en-US" baseline="0" dirty="0" smtClean="0"/>
              <a:t> source is a </a:t>
            </a:r>
            <a:r>
              <a:rPr lang="en-US" baseline="0" dirty="0" err="1" smtClean="0"/>
              <a:t>heightmap</a:t>
            </a:r>
            <a:r>
              <a:rPr lang="en-US" baseline="0" dirty="0" smtClean="0"/>
              <a:t> pyramid, the mesh is a simple tessellation of the </a:t>
            </a:r>
            <a:r>
              <a:rPr lang="en-US" baseline="0" dirty="0" err="1" smtClean="0"/>
              <a:t>heightmap</a:t>
            </a:r>
            <a:r>
              <a:rPr lang="en-US" baseline="0" dirty="0" smtClean="0"/>
              <a:t>, as shown on the left.  It can also be more irregular as shown on the right.  Vertices of the mesh also contain texture coordinates, which are (0,0) in the southwest corner of the tile and (1,1) in the northeast corner.  The coordinates change in proportion to the change in longitude and latitude over the tile, so they reflect a simple geographic projection.</a:t>
            </a:r>
          </a:p>
          <a:p>
            <a:endParaRPr lang="en-US" baseline="0" dirty="0" smtClean="0"/>
          </a:p>
          <a:p>
            <a:r>
              <a:rPr lang="en-US" baseline="0" dirty="0" smtClean="0"/>
              <a:t>The small, high-resolution tiles shown here look fairly planar, but don’t forget – we’re extruding terrain from WGS84, an ellipsoidal model of the Earth.  With large tiles, the curvature becomes more apparent.</a:t>
            </a:r>
          </a:p>
        </p:txBody>
      </p:sp>
      <p:sp>
        <p:nvSpPr>
          <p:cNvPr id="4" name="Slide Number Placeholder 3"/>
          <p:cNvSpPr>
            <a:spLocks noGrp="1"/>
          </p:cNvSpPr>
          <p:nvPr>
            <p:ph type="sldNum" sz="quarter" idx="10"/>
          </p:nvPr>
        </p:nvSpPr>
        <p:spPr/>
        <p:txBody>
          <a:bodyPr/>
          <a:lstStyle/>
          <a:p>
            <a:fld id="{36854FB6-FF6B-4FC3-B84F-77CBAE982E40}" type="slidenum">
              <a:rPr lang="en-US" smtClean="0"/>
              <a:t>16</a:t>
            </a:fld>
            <a:endParaRPr lang="en-US"/>
          </a:p>
        </p:txBody>
      </p:sp>
    </p:spTree>
    <p:extLst>
      <p:ext uri="{BB962C8B-B14F-4D97-AF65-F5344CB8AC3E}">
        <p14:creationId xmlns:p14="http://schemas.microsoft.com/office/powerpoint/2010/main" val="1354858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Intuitively, we want to render tiles near the root of the </a:t>
                </a:r>
                <a:r>
                  <a:rPr lang="en-US" b="0" baseline="0" dirty="0" err="1" smtClean="0">
                    <a:effectLst/>
                  </a:rPr>
                  <a:t>quadtree</a:t>
                </a:r>
                <a:r>
                  <a:rPr lang="en-US" b="0" baseline="0" dirty="0" smtClean="0">
                    <a:effectLst/>
                  </a:rPr>
                  <a:t> for parts of the terrain surface that are far away, and render tiles deeper in the </a:t>
                </a:r>
                <a:r>
                  <a:rPr lang="en-US" b="0" baseline="0" dirty="0" err="1" smtClean="0">
                    <a:effectLst/>
                  </a:rPr>
                  <a:t>quadtree</a:t>
                </a:r>
                <a:r>
                  <a:rPr lang="en-US" b="0" baseline="0" dirty="0" smtClean="0">
                    <a:effectLst/>
                  </a:rPr>
                  <a:t> for parts of the terrain that are near the viewer.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More formally, we drive tile selection by estimating screen-space error.  Starting with the two tiles at level zero, we use the standard LOD equation shown here to estimate the error, in pixels on the screen, that will result if we render the tile rather than a more detailed representation of the area covered by that tile.  If it’s too much error, usually one or two pixels, we refine, which means we consider that tile’s four children instead.  This process proceeds recursively until we’ve selected tiles covering the entire visible portion of the globe.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The width of the screen and the field-of-view angle are easy and usually constant from frame-to-frame.  The geometric error and distance quantities need a little explanation.</a:t>
                </a:r>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Starting with the two tiles at level zero, we estimate the error, in pixels on the screen, that will result if we render the tile rather than a more detailed representation of the area covered by that tile.  If it’s too much error, we refine, which means we consider that tile’s four children instead.  This process proceeds recursively until we’ve selected tiles covering the entire visible portion of the globe.</a:t>
                </a:r>
                <a:endParaRPr lang="en-US" b="0" dirty="0" smtClean="0">
                  <a:effectLst/>
                </a:endParaRPr>
              </a:p>
              <a:p>
                <a:endParaRPr lang="en-US" dirty="0" smtClean="0"/>
              </a:p>
              <a:p>
                <a:r>
                  <a:rPr lang="en-US" b="0" i="0" smtClean="0">
                    <a:latin typeface="Cambria Math"/>
                  </a:rPr>
                  <a:t>𝑆𝑆𝐸= </a:t>
                </a:r>
                <a:r>
                  <a:rPr lang="en-US" b="0" i="0" smtClean="0">
                    <a:latin typeface="Cambria Math"/>
                    <a:ea typeface="Cambria Math"/>
                  </a:rPr>
                  <a:t> (𝜖 𝑥)/(</a:t>
                </a:r>
                <a:r>
                  <a:rPr lang="en-US" b="0" i="0" smtClean="0">
                    <a:latin typeface="Cambria Math"/>
                  </a:rPr>
                  <a:t>2 𝑑 tan⁡</a:t>
                </a:r>
                <a:r>
                  <a:rPr lang="en-US" b="0" i="0" smtClean="0">
                    <a:latin typeface="Cambria Math"/>
                    <a:ea typeface="Cambria Math"/>
                  </a:rPr>
                  <a:t>𝜃 )</a:t>
                </a:r>
                <a:endParaRPr lang="en-US" dirty="0"/>
              </a:p>
            </p:txBody>
          </p:sp>
        </mc:Fallback>
      </mc:AlternateContent>
      <p:sp>
        <p:nvSpPr>
          <p:cNvPr id="4" name="Slide Number Placeholder 3"/>
          <p:cNvSpPr>
            <a:spLocks noGrp="1"/>
          </p:cNvSpPr>
          <p:nvPr>
            <p:ph type="sldNum" sz="quarter" idx="10"/>
          </p:nvPr>
        </p:nvSpPr>
        <p:spPr/>
        <p:txBody>
          <a:bodyPr/>
          <a:lstStyle/>
          <a:p>
            <a:fld id="{36854FB6-FF6B-4FC3-B84F-77CBAE982E40}" type="slidenum">
              <a:rPr lang="en-US" smtClean="0"/>
              <a:t>17</a:t>
            </a:fld>
            <a:endParaRPr lang="en-US"/>
          </a:p>
        </p:txBody>
      </p:sp>
    </p:spTree>
    <p:extLst>
      <p:ext uri="{BB962C8B-B14F-4D97-AF65-F5344CB8AC3E}">
        <p14:creationId xmlns:p14="http://schemas.microsoft.com/office/powerpoint/2010/main" val="3346323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Ideally, epsilon is the </a:t>
            </a:r>
            <a:r>
              <a:rPr lang="en-US" b="0" baseline="0" dirty="0" err="1" smtClean="0">
                <a:effectLst/>
              </a:rPr>
              <a:t>Hausdorff</a:t>
            </a:r>
            <a:r>
              <a:rPr lang="en-US" b="0" baseline="0" dirty="0" smtClean="0">
                <a:effectLst/>
              </a:rPr>
              <a:t> distance of the tile relative to the original, full-detail terrain in the region covered by the tile. Imagine we look at all of the points on the surface of the simplified mesh.  For each of those points, we measure the distance from that point to the closest point on the original mesh.  Then we do the same in reverse.  For each point on the original mesh, we find the distance to the closest point on the simplified mesh.  The greatest of those distances is the </a:t>
            </a:r>
            <a:r>
              <a:rPr lang="en-US" b="0" baseline="0" dirty="0" err="1" smtClean="0">
                <a:effectLst/>
              </a:rPr>
              <a:t>Hausdorff</a:t>
            </a:r>
            <a:r>
              <a:rPr lang="en-US" b="0" baseline="0" dirty="0" smtClean="0">
                <a:effectLst/>
              </a:rPr>
              <a:t> distance, and is an accurate measure of error in the simplified representation.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effectLst/>
              </a:rPr>
              <a:t>In practice, we may not be able to compute the </a:t>
            </a:r>
            <a:r>
              <a:rPr lang="en-US" b="0" baseline="0" dirty="0" err="1" smtClean="0">
                <a:effectLst/>
              </a:rPr>
              <a:t>Hausdorff</a:t>
            </a:r>
            <a:r>
              <a:rPr lang="en-US" b="0" baseline="0" dirty="0" smtClean="0">
                <a:effectLst/>
              </a:rPr>
              <a:t> distance precisely.  In fact, in the case of </a:t>
            </a:r>
            <a:r>
              <a:rPr lang="en-US" b="0" baseline="0" dirty="0" err="1" smtClean="0">
                <a:effectLst/>
              </a:rPr>
              <a:t>heightmap</a:t>
            </a:r>
            <a:r>
              <a:rPr lang="en-US" b="0" baseline="0" dirty="0" smtClean="0">
                <a:effectLst/>
              </a:rPr>
              <a:t>-based terrain derived using a simple interpolation algorithm, we may not have an accurate error metric at all.  In those cases, we simply choose a constant error value for each level in the </a:t>
            </a:r>
            <a:r>
              <a:rPr lang="en-US" b="0" baseline="0" dirty="0" err="1" smtClean="0">
                <a:effectLst/>
              </a:rPr>
              <a:t>quadtree</a:t>
            </a:r>
            <a:r>
              <a:rPr lang="en-US" b="0" baseline="0" dirty="0" smtClean="0">
                <a:effectLst/>
              </a:rPr>
              <a:t> so that we attain reasonable-looking terrain without rendering too many tiles.  But we can’t make any guarantees about what screen-space error we actually achieve.</a:t>
            </a:r>
          </a:p>
          <a:p>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18</a:t>
            </a:fld>
            <a:endParaRPr lang="en-US"/>
          </a:p>
        </p:txBody>
      </p:sp>
    </p:spTree>
    <p:extLst>
      <p:ext uri="{BB962C8B-B14F-4D97-AF65-F5344CB8AC3E}">
        <p14:creationId xmlns:p14="http://schemas.microsoft.com/office/powerpoint/2010/main" val="4205785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most accurate way to compute the distance to the tile is to compute the distance to each triangle in the tile, and then choose the smallest distance.  That will be extremely expensive, however.</a:t>
            </a:r>
          </a:p>
          <a:p>
            <a:endParaRPr lang="en-US" baseline="0" dirty="0" smtClean="0"/>
          </a:p>
          <a:p>
            <a:r>
              <a:rPr lang="en-US" baseline="0" dirty="0" smtClean="0"/>
              <a:t>A much faster way to compute distance is to wrap the tile in some sort of bounding volume, and then compute the distance to that.  We might end up estimating the distance to be slightly lower than it really is, and so end up refining a tile earlier than we need to, but it’s usually better to render some extra triangles on the GPU rather than spending a bunch of time on the CPU deciding whether or not we should render those extra triangles.</a:t>
            </a:r>
          </a:p>
          <a:p>
            <a:endParaRPr lang="en-US" baseline="0" dirty="0" smtClean="0"/>
          </a:p>
          <a:p>
            <a:r>
              <a:rPr lang="en-US" baseline="0" dirty="0" smtClean="0"/>
              <a:t>A very simple choice of bounding volume is a sphere.  Unfortunately that gives us poor results.  The problem is that, all too often, the viewer actually ends up inside the bounding sphere of a tile we’re considering rendering.  When that happens, we have no way to estimate screen-space error – it is effectively infinite – so we have no choice but to refine.</a:t>
            </a:r>
          </a:p>
          <a:p>
            <a:endParaRPr lang="en-US" baseline="0" dirty="0" smtClean="0"/>
          </a:p>
          <a:p>
            <a:r>
              <a:rPr lang="en-US" baseline="0" dirty="0" smtClean="0"/>
              <a:t>The approach used in Cesium is to measure the distance to a composite volume formed from five surfaces.  The first four are planes at the edges of the tile and aligned with the ellipsoid surface normal.  The two planes on the Western and Eastern edges of the tile tightly bound the tile.  But the planes on the Northern and Southern boundaries are approximations due to the surface </a:t>
            </a:r>
            <a:r>
              <a:rPr lang="en-US" baseline="0" dirty="0" err="1" smtClean="0"/>
              <a:t>normals</a:t>
            </a:r>
            <a:r>
              <a:rPr lang="en-US" baseline="0" dirty="0" smtClean="0"/>
              <a:t> at those boundaries not lying in a plane.</a:t>
            </a:r>
          </a:p>
          <a:p>
            <a:endParaRPr lang="en-US" baseline="0" dirty="0" smtClean="0"/>
          </a:p>
          <a:p>
            <a:r>
              <a:rPr lang="en-US" baseline="0" dirty="0" smtClean="0"/>
              <a:t>The fifth surface is a curved surface at the maximum height of the terrain within that tile.  The distance to that surface can easily be computed by transforming the viewer position to a height above the ellipsoid and then subtracting the tile’s maximum height.</a:t>
            </a:r>
          </a:p>
          <a:p>
            <a:endParaRPr lang="en-US" baseline="0" dirty="0" smtClean="0"/>
          </a:p>
          <a:p>
            <a:r>
              <a:rPr lang="en-US" baseline="0" dirty="0" smtClean="0"/>
              <a:t>We saw a 5-15% reduction in the number of tiles rendered by switching from a bounding sphere to the five-surface approach.</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19</a:t>
            </a:fld>
            <a:endParaRPr lang="en-US"/>
          </a:p>
        </p:txBody>
      </p:sp>
    </p:spTree>
    <p:extLst>
      <p:ext uri="{BB962C8B-B14F-4D97-AF65-F5344CB8AC3E}">
        <p14:creationId xmlns:p14="http://schemas.microsoft.com/office/powerpoint/2010/main" val="922003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when I say world, I</a:t>
            </a:r>
            <a:r>
              <a:rPr lang="en-US" baseline="0" dirty="0" smtClean="0"/>
              <a:t> literally mean planet Earth.  We render an accurate model of the Earth, from a global view where the entire planet is visible….</a:t>
            </a:r>
          </a:p>
        </p:txBody>
      </p:sp>
      <p:sp>
        <p:nvSpPr>
          <p:cNvPr id="4" name="Slide Number Placeholder 3"/>
          <p:cNvSpPr>
            <a:spLocks noGrp="1"/>
          </p:cNvSpPr>
          <p:nvPr>
            <p:ph type="sldNum" sz="quarter" idx="10"/>
          </p:nvPr>
        </p:nvSpPr>
        <p:spPr/>
        <p:txBody>
          <a:bodyPr/>
          <a:lstStyle/>
          <a:p>
            <a:fld id="{36854FB6-FF6B-4FC3-B84F-77CBAE982E40}" type="slidenum">
              <a:rPr lang="en-US" smtClean="0"/>
              <a:t>2</a:t>
            </a:fld>
            <a:endParaRPr lang="en-US"/>
          </a:p>
        </p:txBody>
      </p:sp>
    </p:spTree>
    <p:extLst>
      <p:ext uri="{BB962C8B-B14F-4D97-AF65-F5344CB8AC3E}">
        <p14:creationId xmlns:p14="http://schemas.microsoft.com/office/powerpoint/2010/main" val="1130745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our tile load</a:t>
            </a:r>
            <a:r>
              <a:rPr lang="en-US" baseline="0" dirty="0" smtClean="0"/>
              <a:t> pipeline looks like.  The process starts on the left when we decide we want to bring a new tile into memory.  First we figure out which imagery tiles are associated with this terrain tile.  I’ll describe how that works in the next section.  Then, we kick off these three columns in parallel.  We request the tile geometry from the remote server, as well as initiate a request for each imagery tile.  These requests proceed asynchronously and will complete at some later time.  Meanwhile, we also start the process of </a:t>
            </a:r>
            <a:r>
              <a:rPr lang="en-US" baseline="0" dirty="0" err="1" smtClean="0"/>
              <a:t>upsampling</a:t>
            </a:r>
            <a:r>
              <a:rPr lang="en-US" baseline="0" dirty="0" smtClean="0"/>
              <a:t> terrain geometry from this tile’s parent.  That way, if we receive imagery before we receive terrain, we’ll have geometry with which to render it even before the terrain request completes.  When the terrain request does come back, though, we cancel the remaining steps </a:t>
            </a:r>
            <a:r>
              <a:rPr lang="en-US" baseline="0" dirty="0" err="1" smtClean="0"/>
              <a:t>aftr</a:t>
            </a:r>
            <a:r>
              <a:rPr lang="en-US" baseline="0" dirty="0" smtClean="0"/>
              <a:t> “</a:t>
            </a:r>
            <a:r>
              <a:rPr lang="en-US" baseline="0" dirty="0" err="1" smtClean="0"/>
              <a:t>Upsample</a:t>
            </a:r>
            <a:r>
              <a:rPr lang="en-US" baseline="0" dirty="0" smtClean="0"/>
              <a:t>” and instead focus on preparing the better data for rendering.</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20</a:t>
            </a:fld>
            <a:endParaRPr lang="en-US"/>
          </a:p>
        </p:txBody>
      </p:sp>
    </p:spTree>
    <p:extLst>
      <p:ext uri="{BB962C8B-B14F-4D97-AF65-F5344CB8AC3E}">
        <p14:creationId xmlns:p14="http://schemas.microsoft.com/office/powerpoint/2010/main" val="2686695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21</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perfect world, every terrain tile</a:t>
            </a:r>
            <a:r>
              <a:rPr lang="en-US" baseline="0" dirty="0" smtClean="0"/>
              <a:t> would have a single color texture, and life would be simple.  But as I mentioned before, Cesium has to deal with the data that is available.  So, for each terrain tile, we must compute which imagery tiles apply to it, as well as how to transform them during rendering.  There are usually multiple imagery tiles associated with each terrain tile.</a:t>
            </a:r>
            <a:endParaRPr lang="en-US" dirty="0" smtClean="0"/>
          </a:p>
          <a:p>
            <a:endParaRPr lang="en-US" dirty="0" smtClean="0"/>
          </a:p>
          <a:p>
            <a:r>
              <a:rPr lang="en-US" dirty="0" smtClean="0"/>
              <a:t>First, we determine which </a:t>
            </a:r>
            <a:r>
              <a:rPr lang="en-US" dirty="0" err="1" smtClean="0"/>
              <a:t>quadtree</a:t>
            </a:r>
            <a:r>
              <a:rPr lang="en-US" dirty="0" smtClean="0"/>
              <a:t> level of imagery applies to the tile.</a:t>
            </a:r>
            <a:r>
              <a:rPr lang="en-US" baseline="0" dirty="0" smtClean="0"/>
              <a:t>  For imagery, we can think of the real-world spacing between </a:t>
            </a:r>
            <a:r>
              <a:rPr lang="en-US" baseline="0" dirty="0" err="1" smtClean="0"/>
              <a:t>texels</a:t>
            </a:r>
            <a:r>
              <a:rPr lang="en-US" baseline="0" dirty="0" smtClean="0"/>
              <a:t> as our geometric error.  Then, we choose a level that maps each </a:t>
            </a:r>
            <a:r>
              <a:rPr lang="en-US" baseline="0" dirty="0" err="1" smtClean="0"/>
              <a:t>texel</a:t>
            </a:r>
            <a:r>
              <a:rPr lang="en-US" baseline="0" dirty="0" smtClean="0"/>
              <a:t> as closely as possible to a single pixel on the screen.  For example, if we’re allowing up to two pixels of screen-space error when selecting geometry, we should select an imagery level with half of the geometric error of the terrain tile in order to guarantee each </a:t>
            </a:r>
            <a:r>
              <a:rPr lang="en-US" baseline="0" dirty="0" err="1" smtClean="0"/>
              <a:t>texel</a:t>
            </a:r>
            <a:r>
              <a:rPr lang="en-US" baseline="0" dirty="0" smtClean="0"/>
              <a:t> maps to a pixel or less on the screen.  If a </a:t>
            </a:r>
            <a:r>
              <a:rPr lang="en-US" baseline="0" dirty="0" err="1" smtClean="0"/>
              <a:t>texel</a:t>
            </a:r>
            <a:r>
              <a:rPr lang="en-US" baseline="0" dirty="0" smtClean="0"/>
              <a:t> fills more than one pixel on the screen, the imagery tends to look blurry.</a:t>
            </a:r>
          </a:p>
          <a:p>
            <a:endParaRPr lang="en-US" baseline="0" dirty="0" smtClean="0"/>
          </a:p>
          <a:p>
            <a:r>
              <a:rPr lang="en-US" sz="1200" b="0" i="0" u="none" strike="noStrike" kern="1200" dirty="0" smtClean="0">
                <a:solidFill>
                  <a:schemeClr val="tx1"/>
                </a:solidFill>
                <a:effectLst/>
                <a:latin typeface="+mn-lt"/>
                <a:ea typeface="+mn-ea"/>
                <a:cs typeface="+mn-cs"/>
              </a:rPr>
              <a:t>With the level selected, we then determine which imagery tiles contain the northwest and southeast corners of the terrain tile – th</a:t>
            </a:r>
            <a:r>
              <a:rPr lang="en-US" sz="1200" b="0" i="0" u="none" strike="noStrike" kern="1200" baseline="0" dirty="0" smtClean="0">
                <a:solidFill>
                  <a:schemeClr val="tx1"/>
                </a:solidFill>
                <a:effectLst/>
                <a:latin typeface="+mn-lt"/>
                <a:ea typeface="+mn-ea"/>
                <a:cs typeface="+mn-cs"/>
              </a:rPr>
              <a:t>e red dots shown here</a:t>
            </a:r>
            <a:r>
              <a:rPr lang="en-US" sz="1200" b="0" i="0" u="none" strike="noStrike" kern="1200" dirty="0" smtClean="0">
                <a:solidFill>
                  <a:schemeClr val="tx1"/>
                </a:solidFill>
                <a:effectLst/>
                <a:latin typeface="+mn-lt"/>
                <a:ea typeface="+mn-ea"/>
                <a:cs typeface="+mn-cs"/>
              </a:rPr>
              <a:t>.</a:t>
            </a:r>
            <a:r>
              <a:rPr lang="en-US" sz="1200" b="0" i="0" u="none" strike="noStrike" kern="1200" baseline="0" dirty="0" smtClean="0">
                <a:solidFill>
                  <a:schemeClr val="tx1"/>
                </a:solidFill>
                <a:effectLst/>
                <a:latin typeface="+mn-lt"/>
                <a:ea typeface="+mn-ea"/>
                <a:cs typeface="+mn-cs"/>
              </a:rPr>
              <a:t>  Every tile in the rectangular range defined by those corner points is associated with the terrain tile and passed to the terrain fragment </a:t>
            </a:r>
            <a:r>
              <a:rPr lang="en-US" sz="1200" b="0" i="0" u="none" strike="noStrike" kern="1200" baseline="0" dirty="0" err="1" smtClean="0">
                <a:solidFill>
                  <a:schemeClr val="tx1"/>
                </a:solidFill>
                <a:effectLst/>
                <a:latin typeface="+mn-lt"/>
                <a:ea typeface="+mn-ea"/>
                <a:cs typeface="+mn-cs"/>
              </a:rPr>
              <a:t>shader</a:t>
            </a:r>
            <a:r>
              <a:rPr lang="en-US" sz="1200" b="0" i="0" u="none" strike="noStrike" kern="1200" baseline="0" dirty="0" smtClean="0">
                <a:solidFill>
                  <a:schemeClr val="tx1"/>
                </a:solidFill>
                <a:effectLst/>
                <a:latin typeface="+mn-lt"/>
                <a:ea typeface="+mn-ea"/>
                <a:cs typeface="+mn-cs"/>
              </a:rPr>
              <a:t> as sampler uniforms.</a:t>
            </a:r>
            <a:endParaRPr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6854FB6-FF6B-4FC3-B84F-77CBAE982E40}" type="slidenum">
              <a:rPr lang="en-US" smtClean="0"/>
              <a:t>22</a:t>
            </a:fld>
            <a:endParaRPr lang="en-US"/>
          </a:p>
        </p:txBody>
      </p:sp>
    </p:spTree>
    <p:extLst>
      <p:ext uri="{BB962C8B-B14F-4D97-AF65-F5344CB8AC3E}">
        <p14:creationId xmlns:p14="http://schemas.microsoft.com/office/powerpoint/2010/main" val="3040527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a:t>
            </a:r>
            <a:r>
              <a:rPr lang="en-US" baseline="0" dirty="0" smtClean="0"/>
              <a:t> a</a:t>
            </a:r>
            <a:r>
              <a:rPr lang="en-US" dirty="0" smtClean="0"/>
              <a:t> snippet of that fragment </a:t>
            </a:r>
            <a:r>
              <a:rPr lang="en-US" dirty="0" err="1" smtClean="0"/>
              <a:t>shader</a:t>
            </a:r>
            <a:r>
              <a:rPr lang="en-US" dirty="0" smtClean="0"/>
              <a:t>.  This snippet is invoked multiple times, once for each</a:t>
            </a:r>
            <a:r>
              <a:rPr lang="en-US" baseline="0" dirty="0" smtClean="0"/>
              <a:t> associated imagery texture.</a:t>
            </a:r>
          </a:p>
          <a:p>
            <a:endParaRPr lang="en-US" baseline="0" dirty="0" smtClean="0"/>
          </a:p>
          <a:p>
            <a:r>
              <a:rPr lang="en-US" baseline="0" dirty="0" smtClean="0"/>
              <a:t>You can see we’re sampling the texture on the second line, but what’s all this other stuff?</a:t>
            </a:r>
          </a:p>
          <a:p>
            <a:endParaRPr lang="en-US" baseline="0" dirty="0" smtClean="0"/>
          </a:p>
          <a:p>
            <a:r>
              <a:rPr lang="en-US" baseline="0" dirty="0" smtClean="0"/>
              <a:t>Well, the first line transforms the terrain tile’s texture coordinates, which remember I mentioned earlier go from 0.0 to 1.0 linearly with longitude and latitude, to imagery tile texture coordinates by applying a scale and translation passed to the </a:t>
            </a:r>
            <a:r>
              <a:rPr lang="en-US" baseline="0" dirty="0" err="1" smtClean="0"/>
              <a:t>shader</a:t>
            </a:r>
            <a:r>
              <a:rPr lang="en-US" baseline="0" dirty="0" smtClean="0"/>
              <a:t> as uniforms.  I’ll explain how these are computed shortly.</a:t>
            </a:r>
          </a:p>
          <a:p>
            <a:endParaRPr lang="en-US" baseline="0" dirty="0" smtClean="0"/>
          </a:p>
          <a:p>
            <a:r>
              <a:rPr lang="en-US" baseline="0" dirty="0" smtClean="0"/>
              <a:t>Then there’s this alpha multiplier stuff.  It uses more two uniforms, </a:t>
            </a:r>
            <a:r>
              <a:rPr lang="en-US" baseline="0" dirty="0" err="1" smtClean="0"/>
              <a:t>extentMin</a:t>
            </a:r>
            <a:r>
              <a:rPr lang="en-US" baseline="0" dirty="0" smtClean="0"/>
              <a:t> and </a:t>
            </a:r>
            <a:r>
              <a:rPr lang="en-US" baseline="0" dirty="0" err="1" smtClean="0"/>
              <a:t>extentMax</a:t>
            </a:r>
            <a:r>
              <a:rPr lang="en-US" baseline="0" dirty="0" smtClean="0"/>
              <a:t>, to control the rectangular extent of the terrain tile that this imagery tile actually applies to.  If we’re outside the extent, </a:t>
            </a:r>
            <a:r>
              <a:rPr lang="en-US" baseline="0" dirty="0" err="1" smtClean="0"/>
              <a:t>textureAlpha</a:t>
            </a:r>
            <a:r>
              <a:rPr lang="en-US" baseline="0" dirty="0" smtClean="0"/>
              <a:t> is 0.0 and this tile will not have any impact on the fragment.</a:t>
            </a:r>
          </a:p>
          <a:p>
            <a:endParaRPr lang="en-US" baseline="0" dirty="0" smtClean="0"/>
          </a:p>
          <a:p>
            <a:r>
              <a:rPr lang="en-US" baseline="0" dirty="0" smtClean="0"/>
              <a:t>Let me show you how those uniforms are computed.</a:t>
            </a:r>
          </a:p>
        </p:txBody>
      </p:sp>
      <p:sp>
        <p:nvSpPr>
          <p:cNvPr id="4" name="Slide Number Placeholder 3"/>
          <p:cNvSpPr>
            <a:spLocks noGrp="1"/>
          </p:cNvSpPr>
          <p:nvPr>
            <p:ph type="sldNum" sz="quarter" idx="10"/>
          </p:nvPr>
        </p:nvSpPr>
        <p:spPr/>
        <p:txBody>
          <a:bodyPr/>
          <a:lstStyle/>
          <a:p>
            <a:fld id="{36854FB6-FF6B-4FC3-B84F-77CBAE982E40}" type="slidenum">
              <a:rPr lang="en-US" smtClean="0"/>
              <a:t>23</a:t>
            </a:fld>
            <a:endParaRPr lang="en-US"/>
          </a:p>
        </p:txBody>
      </p:sp>
    </p:spTree>
    <p:extLst>
      <p:ext uri="{BB962C8B-B14F-4D97-AF65-F5344CB8AC3E}">
        <p14:creationId xmlns:p14="http://schemas.microsoft.com/office/powerpoint/2010/main" val="42499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our intersecting</a:t>
            </a:r>
            <a:r>
              <a:rPr lang="en-US" baseline="0" dirty="0" smtClean="0"/>
              <a:t> imagery tiles again, and let’s look at just one of them.</a:t>
            </a:r>
          </a:p>
          <a:p>
            <a:endParaRPr lang="en-US" baseline="0" dirty="0" smtClean="0"/>
          </a:p>
          <a:p>
            <a:r>
              <a:rPr lang="en-US" dirty="0" smtClean="0"/>
              <a:t>Here’s how we compute that scale uniform.  It’s just</a:t>
            </a:r>
            <a:r>
              <a:rPr lang="en-US" baseline="0" dirty="0" smtClean="0"/>
              <a:t> the terrain tile width and height divided by the imagery tile width and height, expressed in radians of longitude and latitude.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24</a:t>
            </a:fld>
            <a:endParaRPr lang="en-US"/>
          </a:p>
        </p:txBody>
      </p:sp>
    </p:spTree>
    <p:extLst>
      <p:ext uri="{BB962C8B-B14F-4D97-AF65-F5344CB8AC3E}">
        <p14:creationId xmlns:p14="http://schemas.microsoft.com/office/powerpoint/2010/main" val="400824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translation is the</a:t>
            </a:r>
            <a:r>
              <a:rPr lang="en-US" baseline="0" dirty="0" smtClean="0"/>
              <a:t> offset of the imagery tile’s southwest corner from the terrain tile’s southwest corner, expressed as a scaled fraction of the terrain tile’s dimensions.  The offset is directional, of course.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25</a:t>
            </a:fld>
            <a:endParaRPr lang="en-US"/>
          </a:p>
        </p:txBody>
      </p:sp>
    </p:spTree>
    <p:extLst>
      <p:ext uri="{BB962C8B-B14F-4D97-AF65-F5344CB8AC3E}">
        <p14:creationId xmlns:p14="http://schemas.microsoft.com/office/powerpoint/2010/main" val="2599690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here’s how we</a:t>
            </a:r>
            <a:r>
              <a:rPr lang="en-US" baseline="0" dirty="0" smtClean="0"/>
              <a:t> compute the range of terrain tile texture coordinates for which this imagery tile applies.  We have to be careful with this.  For a terrain tile that is completely covered by imagery, the extent of the first imagery texture should start at 0, and the last one should end at 1.  Failure to ensure this, due to rounding errors or otherwise, will cause cracks to appear between tiles.  Similarly, the maximum texture coordinate of one imagery texture better equal the minimum coordinate of the next, or cracks will appear within the terrain tile.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26</a:t>
            </a:fld>
            <a:endParaRPr lang="en-US"/>
          </a:p>
        </p:txBody>
      </p:sp>
    </p:spTree>
    <p:extLst>
      <p:ext uri="{BB962C8B-B14F-4D97-AF65-F5344CB8AC3E}">
        <p14:creationId xmlns:p14="http://schemas.microsoft.com/office/powerpoint/2010/main" val="1492952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Here’s that fragment </a:t>
            </a:r>
            <a:r>
              <a:rPr lang="en-US" baseline="0" dirty="0" err="1" smtClean="0"/>
              <a:t>shader</a:t>
            </a:r>
            <a:r>
              <a:rPr lang="en-US" baseline="0" dirty="0" smtClean="0"/>
              <a:t> snippet one more time, where you can see how the scale, translation, </a:t>
            </a:r>
            <a:r>
              <a:rPr lang="en-US" baseline="0" dirty="0" err="1" smtClean="0"/>
              <a:t>extentMin</a:t>
            </a:r>
            <a:r>
              <a:rPr lang="en-US" baseline="0" dirty="0" smtClean="0"/>
              <a:t>, and </a:t>
            </a:r>
            <a:r>
              <a:rPr lang="en-US" baseline="0" dirty="0" err="1" smtClean="0"/>
              <a:t>extentMax</a:t>
            </a:r>
            <a:r>
              <a:rPr lang="en-US" baseline="0" dirty="0" smtClean="0"/>
              <a:t> are used.</a:t>
            </a:r>
          </a:p>
        </p:txBody>
      </p:sp>
      <p:sp>
        <p:nvSpPr>
          <p:cNvPr id="4" name="Slide Number Placeholder 3"/>
          <p:cNvSpPr>
            <a:spLocks noGrp="1"/>
          </p:cNvSpPr>
          <p:nvPr>
            <p:ph type="sldNum" sz="quarter" idx="10"/>
          </p:nvPr>
        </p:nvSpPr>
        <p:spPr/>
        <p:txBody>
          <a:bodyPr/>
          <a:lstStyle/>
          <a:p>
            <a:fld id="{36854FB6-FF6B-4FC3-B84F-77CBAE982E40}" type="slidenum">
              <a:rPr lang="en-US" smtClean="0"/>
              <a:t>27</a:t>
            </a:fld>
            <a:endParaRPr lang="en-US"/>
          </a:p>
        </p:txBody>
      </p:sp>
    </p:spTree>
    <p:extLst>
      <p:ext uri="{BB962C8B-B14F-4D97-AF65-F5344CB8AC3E}">
        <p14:creationId xmlns:p14="http://schemas.microsoft.com/office/powerpoint/2010/main" val="424993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28</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Terrain tile texture coordinates in Cesium are constructed according to the map projection on the left here,</a:t>
            </a:r>
            <a:r>
              <a:rPr lang="en-US" baseline="0" dirty="0" smtClean="0"/>
              <a:t> such that geodetic longitude and latitude are linear functions of the texture coordinates.  This is a pretty common projection, and lots of data is available in this projection.  Cesium is a web application, though, and the vast majority of web maps, including Google Maps, Bing Maps, and most of </a:t>
            </a:r>
            <a:r>
              <a:rPr lang="en-US" baseline="0" dirty="0" err="1" smtClean="0"/>
              <a:t>Esri’s</a:t>
            </a:r>
            <a:r>
              <a:rPr lang="en-US" baseline="0" dirty="0" smtClean="0"/>
              <a:t> newer stuff use this projection on the right, known as Web Mercator Auxiliary Sphere.  At first it may seem like an odd choice, because it uses an even more excessive number of pixels near the poles and it can’t represent latitudes above about 85 degrees at all.  </a:t>
            </a:r>
          </a:p>
          <a:p>
            <a:endParaRPr lang="en-US" baseline="0" dirty="0" smtClean="0"/>
          </a:p>
          <a:p>
            <a:r>
              <a:rPr lang="en-US" baseline="0" dirty="0" smtClean="0"/>
              <a:t>The web map guys love this projection, though, because when you draw it in 2D, square buildings look square.  Given the vast quantity of imagery available using this projection, we considered it very important that Cesium support it out-of-the-box.  The different extents of tiles in the two projections are already handled by the texture scale and translation we just discussed.  But within the extent, the mapping between geographic texture coordinates and Web Mercator texture coordinates is not linear.  So we need to do something more.</a:t>
            </a:r>
          </a:p>
          <a:p>
            <a:endParaRPr lang="en-US" baseline="0" dirty="0" smtClean="0"/>
          </a:p>
          <a:p>
            <a:r>
              <a:rPr lang="en-US" baseline="0" dirty="0" smtClean="0"/>
              <a:t>Our approach is to </a:t>
            </a:r>
            <a:r>
              <a:rPr lang="en-US" baseline="0" dirty="0" err="1" smtClean="0"/>
              <a:t>reproject</a:t>
            </a:r>
            <a:r>
              <a:rPr lang="en-US" baseline="0" dirty="0" smtClean="0"/>
              <a:t> each Web Mercator imagery tile to geographic using the GPU on tile load.</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29</a:t>
            </a:fld>
            <a:endParaRPr lang="en-US"/>
          </a:p>
        </p:txBody>
      </p:sp>
    </p:spTree>
    <p:extLst>
      <p:ext uri="{BB962C8B-B14F-4D97-AF65-F5344CB8AC3E}">
        <p14:creationId xmlns:p14="http://schemas.microsoft.com/office/powerpoint/2010/main" val="3327082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down to the street level where individual houses, cars, and trees are visible.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a:t>
            </a:fld>
            <a:endParaRPr lang="en-US"/>
          </a:p>
        </p:txBody>
      </p:sp>
    </p:spTree>
    <p:extLst>
      <p:ext uri="{BB962C8B-B14F-4D97-AF65-F5344CB8AC3E}">
        <p14:creationId xmlns:p14="http://schemas.microsoft.com/office/powerpoint/2010/main" val="2493733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 texture</a:t>
            </a:r>
            <a:r>
              <a:rPr lang="en-US" baseline="0" dirty="0" smtClean="0"/>
              <a:t> coordinate is the same in the geographic and Web Mercator projections.  In other words, the image varies with longitude in the same way in both projections.</a:t>
            </a:r>
          </a:p>
          <a:p>
            <a:endParaRPr lang="en-US" baseline="0" dirty="0" smtClean="0"/>
          </a:p>
          <a:p>
            <a:r>
              <a:rPr lang="en-US" baseline="0" dirty="0" smtClean="0"/>
              <a:t>The t texture coordinate is computed as shown here.  We compute latitude from the geographic t coordinate, and then take its sine.  Next we use this top formula to transform the latitude to a Mercator angle in the range –PI to PI. Then, we subtract the Mercator Y coordinate of the southern edge of tile, which we compute on the CPU and pass in as a uniform.  And finally we scale to the range 0.0 – 1.0 by multiplying by the inverse of the difference in the Mercator Y coordinate between the northern and southern boundaries of the tile, again using a value passed as a uniform.</a:t>
            </a:r>
          </a:p>
          <a:p>
            <a:endParaRPr lang="en-US" baseline="0" dirty="0" smtClean="0"/>
          </a:p>
          <a:p>
            <a:r>
              <a:rPr lang="en-US" baseline="0" dirty="0" smtClean="0"/>
              <a:t>The end result looks like this.  In the Northern hemisphere, Northern latitudes get compressed and southern latitudes get stretched.</a:t>
            </a:r>
          </a:p>
          <a:p>
            <a:endParaRPr lang="en-US" baseline="0" dirty="0" smtClean="0"/>
          </a:p>
          <a:p>
            <a:r>
              <a:rPr lang="en-US" baseline="0" dirty="0" smtClean="0"/>
              <a:t>We do this </a:t>
            </a:r>
            <a:r>
              <a:rPr lang="en-US" baseline="0" dirty="0" err="1" smtClean="0"/>
              <a:t>reprojection</a:t>
            </a:r>
            <a:r>
              <a:rPr lang="en-US" baseline="0" dirty="0" smtClean="0"/>
              <a:t> on the GPU by rendering to a </a:t>
            </a:r>
            <a:r>
              <a:rPr lang="en-US" baseline="0" dirty="0" err="1" smtClean="0"/>
              <a:t>framebuffer</a:t>
            </a:r>
            <a:r>
              <a:rPr lang="en-US" baseline="0" dirty="0" smtClean="0"/>
              <a:t> with a color attachment and transforming the geographic texture coordinates to Web Mercator with the equations above before sampling the Web Mercator texture.  There are a couple of gotchas with this, however.</a:t>
            </a:r>
          </a:p>
        </p:txBody>
      </p:sp>
      <p:sp>
        <p:nvSpPr>
          <p:cNvPr id="4" name="Slide Number Placeholder 3"/>
          <p:cNvSpPr>
            <a:spLocks noGrp="1"/>
          </p:cNvSpPr>
          <p:nvPr>
            <p:ph type="sldNum" sz="quarter" idx="10"/>
          </p:nvPr>
        </p:nvSpPr>
        <p:spPr/>
        <p:txBody>
          <a:bodyPr/>
          <a:lstStyle/>
          <a:p>
            <a:fld id="{36854FB6-FF6B-4FC3-B84F-77CBAE982E40}" type="slidenum">
              <a:rPr lang="en-US" smtClean="0"/>
              <a:t>30</a:t>
            </a:fld>
            <a:endParaRPr lang="en-US"/>
          </a:p>
        </p:txBody>
      </p:sp>
    </p:spTree>
    <p:extLst>
      <p:ext uri="{BB962C8B-B14F-4D97-AF65-F5344CB8AC3E}">
        <p14:creationId xmlns:p14="http://schemas.microsoft.com/office/powerpoint/2010/main" val="982968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gotcha is a common one in massive worlds:</a:t>
            </a:r>
            <a:r>
              <a:rPr lang="en-US" baseline="0" dirty="0" smtClean="0"/>
              <a:t> the GPU lacks the floating-point precision to do this transformation in all cases.  It manifests as blocky artifacts at close zoom levels, as seen in the screen shot on the left.  In the screen shot on the right, the problem has been fixed.</a:t>
            </a:r>
          </a:p>
          <a:p>
            <a:endParaRPr lang="en-US" baseline="0" dirty="0" smtClean="0"/>
          </a:p>
          <a:p>
            <a:r>
              <a:rPr lang="en-US" baseline="0" dirty="0" smtClean="0"/>
              <a:t>Patrick discussed earlier how we can overcome vertex transform precision problems by using simulated double-precision floating point arithmetic on the GPU.  Unfortunately, our </a:t>
            </a:r>
            <a:r>
              <a:rPr lang="en-US" baseline="0" dirty="0" err="1" smtClean="0"/>
              <a:t>reprojection</a:t>
            </a:r>
            <a:r>
              <a:rPr lang="en-US" baseline="0" dirty="0" smtClean="0"/>
              <a:t> operation requires the transcendental functions log and sine.  Simulating double-precision for these functions is, at best, extremely expensive.  Instead, we use a much simpler trick.  We simply stop doing the </a:t>
            </a:r>
            <a:r>
              <a:rPr lang="en-US" baseline="0" dirty="0" err="1" smtClean="0"/>
              <a:t>reprojection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31</a:t>
            </a:fld>
            <a:endParaRPr lang="en-US"/>
          </a:p>
        </p:txBody>
      </p:sp>
    </p:spTree>
    <p:extLst>
      <p:ext uri="{BB962C8B-B14F-4D97-AF65-F5344CB8AC3E}">
        <p14:creationId xmlns:p14="http://schemas.microsoft.com/office/powerpoint/2010/main" val="993421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I mean?  Ok, Let’s say we skip the </a:t>
            </a:r>
            <a:r>
              <a:rPr lang="en-US" dirty="0" err="1" smtClean="0"/>
              <a:t>reprojection</a:t>
            </a:r>
            <a:r>
              <a:rPr lang="en-US" baseline="0" dirty="0" smtClean="0"/>
              <a:t> and assume a Web Mercator image is the same as a Geographic image.  We effectively introduce error in the texture coordinates.  But how much error?  This chart shows the maximum magnitude of that error at any latitude for the first 20 levels of the imagery tile </a:t>
            </a:r>
            <a:r>
              <a:rPr lang="en-US" baseline="0" dirty="0" err="1" smtClean="0"/>
              <a:t>quadtree</a:t>
            </a:r>
            <a:r>
              <a:rPr lang="en-US" baseline="0" dirty="0" smtClean="0"/>
              <a:t>.  As you can see, the error drops sharply as we go deeper in the tree.  At level 8, the error is smaller than a </a:t>
            </a:r>
            <a:r>
              <a:rPr lang="en-US" baseline="0" dirty="0" err="1" smtClean="0"/>
              <a:t>texel</a:t>
            </a:r>
            <a:r>
              <a:rPr lang="en-US" baseline="0" dirty="0" smtClean="0"/>
              <a:t> of a 256x256 image.  At level 11, the error is smaller than 1/10 of a </a:t>
            </a:r>
            <a:r>
              <a:rPr lang="en-US" baseline="0" dirty="0" err="1" smtClean="0"/>
              <a:t>texel</a:t>
            </a:r>
            <a:r>
              <a:rPr lang="en-US" baseline="0" dirty="0" smtClean="0"/>
              <a:t>, which we consider acceptable.  Empirically, these block artifacts do not appear until after level 11, so cutting off the </a:t>
            </a:r>
            <a:r>
              <a:rPr lang="en-US" baseline="0" dirty="0" err="1" smtClean="0"/>
              <a:t>reprojection</a:t>
            </a:r>
            <a:r>
              <a:rPr lang="en-US" baseline="0" dirty="0" smtClean="0"/>
              <a:t> at that level is an effective strategy and the one used by Cesium.</a:t>
            </a:r>
          </a:p>
          <a:p>
            <a:endParaRPr lang="en-US" baseline="0" dirty="0" smtClean="0"/>
          </a:p>
          <a:p>
            <a:r>
              <a:rPr lang="en-US" baseline="0" dirty="0" smtClean="0"/>
              <a:t>This works great as long as we have something close to 32-bit floating point numbers available.  What if we don’t?  That’s brings me to the next gotcha.</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32</a:t>
            </a:fld>
            <a:endParaRPr lang="en-US"/>
          </a:p>
        </p:txBody>
      </p:sp>
    </p:spTree>
    <p:extLst>
      <p:ext uri="{BB962C8B-B14F-4D97-AF65-F5344CB8AC3E}">
        <p14:creationId xmlns:p14="http://schemas.microsoft.com/office/powerpoint/2010/main" val="327570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many mobile GPUs don’t even have single-precision floating point arithmetic available to their fragment </a:t>
            </a:r>
            <a:r>
              <a:rPr lang="en-US" baseline="0" dirty="0" err="1" smtClean="0"/>
              <a:t>shaders</a:t>
            </a:r>
            <a:r>
              <a:rPr lang="en-US" baseline="0" dirty="0" smtClean="0"/>
              <a:t>.  On these mobile devices, our strategy so far results in blocky smearing artifacts, like the ones we saw a couple of slides ago.  The difference is, these artifacts show up much earlier than level 11, and in fact show up while the </a:t>
            </a:r>
            <a:r>
              <a:rPr lang="en-US" baseline="0" dirty="0" err="1" smtClean="0"/>
              <a:t>reprojection</a:t>
            </a:r>
            <a:r>
              <a:rPr lang="en-US" baseline="0" dirty="0" smtClean="0"/>
              <a:t> has a very noticeable impact on the imagery.  We can’t just cut off the projection earlier on these devices.  So what do we do?</a:t>
            </a:r>
          </a:p>
          <a:p>
            <a:endParaRPr lang="en-US" baseline="0" dirty="0" smtClean="0"/>
          </a:p>
          <a:p>
            <a:r>
              <a:rPr lang="en-US" baseline="0" dirty="0" smtClean="0"/>
              <a:t>Our solution is to compute the texture coordinates in the vertex </a:t>
            </a:r>
            <a:r>
              <a:rPr lang="en-US" baseline="0" dirty="0" err="1" smtClean="0"/>
              <a:t>shader</a:t>
            </a:r>
            <a:r>
              <a:rPr lang="en-US" baseline="0" dirty="0" smtClean="0"/>
              <a:t> instead of in the fragment </a:t>
            </a:r>
            <a:r>
              <a:rPr lang="en-US" baseline="0" dirty="0" err="1" smtClean="0"/>
              <a:t>shader</a:t>
            </a:r>
            <a:r>
              <a:rPr lang="en-US" baseline="0" dirty="0" smtClean="0"/>
              <a:t>.  Conveniently, even mobile GPUs, at least the relatively recent ones, have reasonable precision in their vertex </a:t>
            </a:r>
            <a:r>
              <a:rPr lang="en-US" baseline="0" dirty="0" err="1" smtClean="0"/>
              <a:t>shaders</a:t>
            </a:r>
            <a:r>
              <a:rPr lang="en-US" baseline="0" dirty="0" smtClean="0"/>
              <a:t>.  In order to do this accurately, we need to ensure that we have one vertex per output </a:t>
            </a:r>
            <a:r>
              <a:rPr lang="en-US" baseline="0" dirty="0" err="1" smtClean="0"/>
              <a:t>texel</a:t>
            </a:r>
            <a:r>
              <a:rPr lang="en-US" baseline="0" dirty="0" smtClean="0"/>
              <a:t>, or a grid of 256x256 vertices for a 256x256 output image.  Using the obvious approach of computing the </a:t>
            </a:r>
            <a:r>
              <a:rPr lang="en-US" baseline="0" dirty="0" err="1" smtClean="0"/>
              <a:t>reprojected</a:t>
            </a:r>
            <a:r>
              <a:rPr lang="en-US" baseline="0" dirty="0" smtClean="0"/>
              <a:t> texture coordinates in the fragment </a:t>
            </a:r>
            <a:r>
              <a:rPr lang="en-US" baseline="0" dirty="0" err="1" smtClean="0"/>
              <a:t>shader</a:t>
            </a:r>
            <a:r>
              <a:rPr lang="en-US" baseline="0" dirty="0" smtClean="0"/>
              <a:t>, we only need 2x2 vertices. </a:t>
            </a:r>
            <a:r>
              <a:rPr lang="en-US" sz="1200" b="0" i="0" u="none" strike="noStrike" kern="1200" dirty="0" smtClean="0">
                <a:solidFill>
                  <a:schemeClr val="tx1"/>
                </a:solidFill>
                <a:effectLst/>
                <a:latin typeface="+mn-lt"/>
                <a:ea typeface="+mn-ea"/>
                <a:cs typeface="+mn-cs"/>
              </a:rPr>
              <a:t>Fortunately, the vertex buffer is shared and unmodified for all </a:t>
            </a:r>
            <a:r>
              <a:rPr lang="en-US" sz="1200" b="0" i="0" u="none" strike="noStrike" kern="1200" dirty="0" err="1" smtClean="0">
                <a:solidFill>
                  <a:schemeClr val="tx1"/>
                </a:solidFill>
                <a:effectLst/>
                <a:latin typeface="+mn-lt"/>
                <a:ea typeface="+mn-ea"/>
                <a:cs typeface="+mn-cs"/>
              </a:rPr>
              <a:t>reprojections</a:t>
            </a:r>
            <a:r>
              <a:rPr lang="en-US" sz="1200" b="0" i="0" u="none" strike="noStrike" kern="1200" dirty="0" smtClean="0">
                <a:solidFill>
                  <a:schemeClr val="tx1"/>
                </a:solidFill>
                <a:effectLst/>
                <a:latin typeface="+mn-lt"/>
                <a:ea typeface="+mn-ea"/>
                <a:cs typeface="+mn-cs"/>
              </a:rPr>
              <a:t>.  In addition, our fragment </a:t>
            </a:r>
            <a:r>
              <a:rPr lang="en-US" sz="1200" b="0" i="0" u="none" strike="noStrike" kern="1200" dirty="0" err="1" smtClean="0">
                <a:solidFill>
                  <a:schemeClr val="tx1"/>
                </a:solidFill>
                <a:effectLst/>
                <a:latin typeface="+mn-lt"/>
                <a:ea typeface="+mn-ea"/>
                <a:cs typeface="+mn-cs"/>
              </a:rPr>
              <a:t>shader</a:t>
            </a:r>
            <a:r>
              <a:rPr lang="en-US" sz="1200" b="0" i="0" u="none" strike="noStrike" kern="1200" dirty="0" smtClean="0">
                <a:solidFill>
                  <a:schemeClr val="tx1"/>
                </a:solidFill>
                <a:effectLst/>
                <a:latin typeface="+mn-lt"/>
                <a:ea typeface="+mn-ea"/>
                <a:cs typeface="+mn-cs"/>
              </a:rPr>
              <a:t> becomes trivial with this modified approach, so overall the performance is very similar to the original approach on desktop systems and has the rather nice benefit of producing correct results on mobile devices.</a:t>
            </a:r>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33</a:t>
            </a:fld>
            <a:endParaRPr lang="en-US"/>
          </a:p>
        </p:txBody>
      </p:sp>
    </p:spTree>
    <p:extLst>
      <p:ext uri="{BB962C8B-B14F-4D97-AF65-F5344CB8AC3E}">
        <p14:creationId xmlns:p14="http://schemas.microsoft.com/office/powerpoint/2010/main" val="1810539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854FB6-FF6B-4FC3-B84F-77CBAE982E40}" type="slidenum">
              <a:rPr lang="en-US" smtClean="0"/>
              <a:t>34</a:t>
            </a:fld>
            <a:endParaRPr lang="en-US"/>
          </a:p>
        </p:txBody>
      </p:sp>
    </p:spTree>
    <p:extLst>
      <p:ext uri="{BB962C8B-B14F-4D97-AF65-F5344CB8AC3E}">
        <p14:creationId xmlns:p14="http://schemas.microsoft.com/office/powerpoint/2010/main" val="2633998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Horizon culling is a form of occlusion culling that is ver</a:t>
            </a:r>
            <a:r>
              <a:rPr lang="en-US" sz="1200" b="0" i="0" u="none" strike="noStrike" kern="1200" baseline="0" dirty="0" smtClean="0">
                <a:solidFill>
                  <a:schemeClr val="tx1"/>
                </a:solidFill>
                <a:effectLst/>
                <a:latin typeface="+mn-lt"/>
                <a:ea typeface="+mn-ea"/>
                <a:cs typeface="+mn-cs"/>
              </a:rPr>
              <a:t>y effective </a:t>
            </a:r>
            <a:r>
              <a:rPr lang="en-US" sz="1200" b="0" i="0" u="none" strike="noStrike" kern="1200" dirty="0" smtClean="0">
                <a:solidFill>
                  <a:schemeClr val="tx1"/>
                </a:solidFill>
                <a:effectLst/>
                <a:latin typeface="+mn-lt"/>
                <a:ea typeface="+mn-ea"/>
                <a:cs typeface="+mn-cs"/>
              </a:rPr>
              <a:t>for any spherical or ellipsoidal massive world.</a:t>
            </a:r>
            <a:r>
              <a:rPr lang="en-US" sz="1200" b="0" i="0" u="none" strike="noStrike" kern="1200" baseline="0" dirty="0" smtClean="0">
                <a:solidFill>
                  <a:schemeClr val="tx1"/>
                </a:solidFill>
                <a:effectLst/>
                <a:latin typeface="+mn-lt"/>
                <a:ea typeface="+mn-ea"/>
                <a:cs typeface="+mn-cs"/>
              </a:rPr>
              <a:t>  Ellipsoids are important because WGS84, a very common, idealized model of the shape of the Earth, is an ellipsoid, In this picture, terrain tiles covering the entire Earth lie inside the view frustum, represented as heavy white lines.  The red points are not visible because they are outside the view frustum.  The green points are visible.  And the blue point is inside the view frustum, but it is not visible to the viewer because it is occluded by the Earth.  Horizon culling aims to separate the green points from the blue ones.  We have formulated a very efficient test for determining if a tile is below the horizon of an ellipsoid.</a:t>
            </a:r>
          </a:p>
          <a:p>
            <a:endParaRPr lang="en-US" sz="1200" b="0" i="0" u="none" strike="noStrike" kern="1200" baseline="0" dirty="0" smtClean="0">
              <a:solidFill>
                <a:schemeClr val="tx1"/>
              </a:solidFill>
              <a:effectLst/>
              <a:latin typeface="+mn-lt"/>
              <a:ea typeface="+mn-ea"/>
              <a:cs typeface="+mn-cs"/>
            </a:endParaRPr>
          </a:p>
          <a:p>
            <a:r>
              <a:rPr lang="en-US" baseline="0" dirty="0" smtClean="0"/>
              <a:t>By doing horizon culling as well, instead of just view-frustum culling, we reduce the number of tiles rendered by as much as 50% for common views.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35</a:t>
            </a:fld>
            <a:endParaRPr lang="en-US"/>
          </a:p>
        </p:txBody>
      </p:sp>
    </p:spTree>
    <p:extLst>
      <p:ext uri="{BB962C8B-B14F-4D97-AF65-F5344CB8AC3E}">
        <p14:creationId xmlns:p14="http://schemas.microsoft.com/office/powerpoint/2010/main" val="26168124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horizon culling technique requires us to work in the ellipsoid-scaled space.  This is a coordinate system that is centered on the ellipsoid, that has axes aligned with the ellipsoid’s axes, and in which the ellipsoid itself is represented by the unit sphere.  That may sound like a lot of requirements, </a:t>
            </a:r>
            <a:r>
              <a:rPr lang="en-US" baseline="0" smtClean="0"/>
              <a:t>but for </a:t>
            </a:r>
            <a:r>
              <a:rPr lang="en-US" baseline="0" dirty="0" smtClean="0"/>
              <a:t>a virtual globe application like Cesium, the coordinate system used for rendering probably already meets the first two requirements.  The last one is achieved by multiplying coordinates by the scaling matrix shown here.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36</a:t>
            </a:fld>
            <a:endParaRPr lang="en-US"/>
          </a:p>
        </p:txBody>
      </p:sp>
    </p:spTree>
    <p:extLst>
      <p:ext uri="{BB962C8B-B14F-4D97-AF65-F5344CB8AC3E}">
        <p14:creationId xmlns:p14="http://schemas.microsoft.com/office/powerpoint/2010/main" val="2544198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diagram, the Earth is the blue sphere and a terrain tile is shown in brown.  Let’s compute what</a:t>
            </a:r>
            <a:r>
              <a:rPr lang="en-US" baseline="0" dirty="0" smtClean="0"/>
              <a:t> we call the horizon occlusion point for this tile.  The horizon occlusion point is a point with a useful property: when the point is below the horizon, the entire tile is below the horizon as well.</a:t>
            </a:r>
          </a:p>
          <a:p>
            <a:endParaRPr lang="en-US" baseline="0" dirty="0" smtClean="0"/>
          </a:p>
          <a:p>
            <a:r>
              <a:rPr lang="en-US" baseline="0" dirty="0" smtClean="0"/>
              <a:t>Vector OC is a vector from the center of the Earth to the approximate center of the tile.  We’re going to make the executive decision that our horizon occlusion point, P, will lie along this vector.  So really, we just need to compute the magnitude of point P.</a:t>
            </a:r>
          </a:p>
          <a:p>
            <a:endParaRPr lang="en-US" baseline="0" dirty="0" smtClean="0"/>
          </a:p>
          <a:p>
            <a:r>
              <a:rPr lang="en-US" baseline="0" dirty="0" smtClean="0"/>
              <a:t>You can see from the diagram that point P is the intersection of vector OC with vector HV.  Point V is a vertex in the terrain tile. Point H is a point on the horizon from the perspective of point V.  There are actually an infinite number of horizon points, but only two of them form vectors that intersect with vector OC.  One of those two vectors is shown in this diagram.  The other would intersect with vector OC before passing through point V, so the intersection will be closer to the ellipsoid, so we’re not interested in that one.</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37</a:t>
            </a:fld>
            <a:endParaRPr lang="en-US"/>
          </a:p>
        </p:txBody>
      </p:sp>
    </p:spTree>
    <p:extLst>
      <p:ext uri="{BB962C8B-B14F-4D97-AF65-F5344CB8AC3E}">
        <p14:creationId xmlns:p14="http://schemas.microsoft.com/office/powerpoint/2010/main" val="3405457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label the angles</a:t>
            </a:r>
            <a:r>
              <a:rPr lang="en-US" baseline="0" dirty="0" smtClean="0"/>
              <a:t> in this diagram, we start to see how we can solve for the magnitude of vector OP.  I walk through the full derivation in the blog post referenced here, but I’ll skip that here in the interest of time.  It all boils down to this top equation, where the sine and cosine terms are computed as shown.</a:t>
            </a:r>
          </a:p>
          <a:p>
            <a:endParaRPr lang="en-US" baseline="0" dirty="0" smtClean="0"/>
          </a:p>
          <a:p>
            <a:r>
              <a:rPr lang="en-US" baseline="0" dirty="0" smtClean="0"/>
              <a:t>We repeat this computation for every vertex in the terrain tile mesh, and then choose the magnitude of OP is that greatest, and that becomes our horizon occlusion point for the tile.  Ideally we would do this computation in a terrain pre-processing step, but it’s cheap enough that we can reasonably do it on tile load as well.</a:t>
            </a:r>
          </a:p>
          <a:p>
            <a:endParaRPr lang="en-US" baseline="0" dirty="0" smtClean="0"/>
          </a:p>
          <a:p>
            <a:r>
              <a:rPr lang="en-US" baseline="0" dirty="0" smtClean="0"/>
              <a:t>Remember, the occlusion point is represented in the ellipsoid-scaled space.  This is actually convenient for testing the point for occlusion by the ellipsoid.</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38</a:t>
            </a:fld>
            <a:endParaRPr lang="en-US"/>
          </a:p>
        </p:txBody>
      </p:sp>
    </p:spTree>
    <p:extLst>
      <p:ext uri="{BB962C8B-B14F-4D97-AF65-F5344CB8AC3E}">
        <p14:creationId xmlns:p14="http://schemas.microsoft.com/office/powerpoint/2010/main" val="2923039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we’ve constructed this point such that if it is occluded, then the entire tile is occluded as well and we can skip rendering it.  So how do we test the point for occlusion?</a:t>
            </a:r>
          </a:p>
          <a:p>
            <a:endParaRPr lang="en-US" baseline="0" dirty="0" smtClean="0"/>
          </a:p>
          <a:p>
            <a:r>
              <a:rPr lang="en-US" baseline="0" dirty="0" smtClean="0"/>
              <a:t>Again the full derivation is in the cited blog post, but it boils down to two inequalities.  The first tests if the point is behind the plane shown with a dark line in this diagram.  If the point is in front of this plane, then it is not occluded by the ellipsoid and we’re done.  If it is behind the plane, we apply the second test.</a:t>
            </a:r>
          </a:p>
          <a:p>
            <a:endParaRPr lang="en-US" baseline="0" dirty="0" smtClean="0"/>
          </a:p>
          <a:p>
            <a:r>
              <a:rPr lang="en-US" baseline="0" dirty="0" smtClean="0"/>
              <a:t>The second test determines if the point is inside the cone formed by connecting lines from the viewer to the infinite number of ellipsoid points that form the viewer’s horizon.  If the point is inside that cone, it is occluded by the ellipsoid.  Otherwise, it is not.</a:t>
            </a:r>
          </a:p>
          <a:p>
            <a:endParaRPr lang="en-US" baseline="0" dirty="0" smtClean="0"/>
          </a:p>
          <a:p>
            <a:r>
              <a:rPr lang="en-US" dirty="0" smtClean="0"/>
              <a:t>These tests</a:t>
            </a:r>
            <a:r>
              <a:rPr lang="en-US" baseline="0" dirty="0" smtClean="0"/>
              <a:t> do not require any transcendental functions, so they’re very fast.  And it also significantly reduces the number of tiles we need to render.</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39</a:t>
            </a:fld>
            <a:endParaRPr lang="en-US"/>
          </a:p>
        </p:txBody>
      </p:sp>
    </p:spTree>
    <p:extLst>
      <p:ext uri="{BB962C8B-B14F-4D97-AF65-F5344CB8AC3E}">
        <p14:creationId xmlns:p14="http://schemas.microsoft.com/office/powerpoint/2010/main" val="1774558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everywhere in between.</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4</a:t>
            </a:fld>
            <a:endParaRPr lang="en-US"/>
          </a:p>
        </p:txBody>
      </p:sp>
    </p:spTree>
    <p:extLst>
      <p:ext uri="{BB962C8B-B14F-4D97-AF65-F5344CB8AC3E}">
        <p14:creationId xmlns:p14="http://schemas.microsoft.com/office/powerpoint/2010/main" val="2283040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overlay</a:t>
            </a:r>
            <a:r>
              <a:rPr lang="en-US" baseline="0" dirty="0" smtClean="0"/>
              <a:t> </a:t>
            </a:r>
            <a:r>
              <a:rPr lang="en-US" dirty="0" smtClean="0"/>
              <a:t>the terrain with lines,</a:t>
            </a:r>
            <a:r>
              <a:rPr lang="en-US" baseline="0" dirty="0" smtClean="0"/>
              <a:t> markers, and other vector features.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5</a:t>
            </a:fld>
            <a:endParaRPr lang="en-US"/>
          </a:p>
        </p:txBody>
      </p:sp>
    </p:spTree>
    <p:extLst>
      <p:ext uri="{BB962C8B-B14F-4D97-AF65-F5344CB8AC3E}">
        <p14:creationId xmlns:p14="http://schemas.microsoft.com/office/powerpoint/2010/main" val="1869771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Of course, this has all been done before.  What’s perhaps more notable about Cesium is that it runs entirely in a web browser without a plugin, by leveraging </a:t>
            </a:r>
            <a:r>
              <a:rPr lang="en-US" baseline="0" dirty="0" err="1" smtClean="0"/>
              <a:t>WebGL</a:t>
            </a:r>
            <a:r>
              <a:rPr lang="en-US" baseline="0" dirty="0" smtClean="0"/>
              <a:t>, Web Workers, and other recent web technologies.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6</a:t>
            </a:fld>
            <a:endParaRPr lang="en-US"/>
          </a:p>
        </p:txBody>
      </p:sp>
    </p:spTree>
    <p:extLst>
      <p:ext uri="{BB962C8B-B14F-4D97-AF65-F5344CB8AC3E}">
        <p14:creationId xmlns:p14="http://schemas.microsoft.com/office/powerpoint/2010/main" val="2720390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I’d like to tell you a bit about how we developed a world-scale terrain rendering engine in this constrained environment, including some tips on how we were able to run it reasonably well in the even more constrained environment of a web browser running on Android mobile devices.</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7</a:t>
            </a:fld>
            <a:endParaRPr lang="en-US"/>
          </a:p>
        </p:txBody>
      </p:sp>
    </p:spTree>
    <p:extLst>
      <p:ext uri="{BB962C8B-B14F-4D97-AF65-F5344CB8AC3E}">
        <p14:creationId xmlns:p14="http://schemas.microsoft.com/office/powerpoint/2010/main" val="1594322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I don’t have</a:t>
            </a:r>
            <a:r>
              <a:rPr lang="en-US" baseline="0" dirty="0" smtClean="0"/>
              <a:t> enough time to cover everything, so I encourage you to also go right to the source if you’re interested in more details.  Everything I’ll be talking about here is open source under the permissive Apache 2.0 license, and .. well, I’ll call it “mostly” production quality.</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8</a:t>
            </a:fld>
            <a:endParaRPr lang="en-US"/>
          </a:p>
        </p:txBody>
      </p:sp>
    </p:spTree>
    <p:extLst>
      <p:ext uri="{BB962C8B-B14F-4D97-AF65-F5344CB8AC3E}">
        <p14:creationId xmlns:p14="http://schemas.microsoft.com/office/powerpoint/2010/main" val="2027190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Cesium renders the real</a:t>
            </a:r>
            <a:r>
              <a:rPr lang="en-US" baseline="0" dirty="0" smtClean="0"/>
              <a:t> world, and that means we need real data.</a:t>
            </a:r>
          </a:p>
          <a:p>
            <a:endParaRPr lang="en-US" dirty="0" smtClean="0"/>
          </a:p>
          <a:p>
            <a:r>
              <a:rPr lang="en-US" dirty="0" smtClean="0"/>
              <a:t>Real terrain and imagery data for Earth and other planets is collected using satellites</a:t>
            </a:r>
            <a:r>
              <a:rPr lang="en-US" baseline="0" dirty="0" smtClean="0"/>
              <a:t> and other aerial instruments.  For example, the Shuttle Radar Topography Mission (SRTM) obtained elevation data for most of the Earth’s surface with an instrument flying onboard the Space Shuttle Endeavor.  Such data is typically made available as a giant </a:t>
            </a:r>
            <a:r>
              <a:rPr lang="en-US" baseline="0" dirty="0" err="1" smtClean="0"/>
              <a:t>heightmap</a:t>
            </a:r>
            <a:r>
              <a:rPr lang="en-US" baseline="0" dirty="0" smtClean="0"/>
              <a:t>, which, if you’re not familiar with the term, is just an image where each pixel is a terrain height.</a:t>
            </a:r>
          </a:p>
          <a:p>
            <a:endParaRPr lang="en-US" baseline="0" dirty="0" smtClean="0"/>
          </a:p>
          <a:p>
            <a:r>
              <a:rPr lang="en-US" baseline="0" dirty="0" smtClean="0"/>
              <a:t>The U.S. Government does a great job of making quality data, like SRTM, NED, and Landsat scenes freely available, if not easy to acquire.  But…</a:t>
            </a:r>
            <a:endParaRPr lang="en-US" dirty="0"/>
          </a:p>
        </p:txBody>
      </p:sp>
      <p:sp>
        <p:nvSpPr>
          <p:cNvPr id="4" name="Slide Number Placeholder 3"/>
          <p:cNvSpPr>
            <a:spLocks noGrp="1"/>
          </p:cNvSpPr>
          <p:nvPr>
            <p:ph type="sldNum" sz="quarter" idx="10"/>
          </p:nvPr>
        </p:nvSpPr>
        <p:spPr/>
        <p:txBody>
          <a:bodyPr/>
          <a:lstStyle/>
          <a:p>
            <a:fld id="{36854FB6-FF6B-4FC3-B84F-77CBAE982E40}" type="slidenum">
              <a:rPr lang="en-US" smtClean="0"/>
              <a:t>9</a:t>
            </a:fld>
            <a:endParaRPr lang="en-US"/>
          </a:p>
        </p:txBody>
      </p:sp>
    </p:spTree>
    <p:extLst>
      <p:ext uri="{BB962C8B-B14F-4D97-AF65-F5344CB8AC3E}">
        <p14:creationId xmlns:p14="http://schemas.microsoft.com/office/powerpoint/2010/main" val="2686719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0250" y="1238251"/>
            <a:ext cx="6286500" cy="195899"/>
          </a:xfrm>
          <a:prstGeom prst="rect">
            <a:avLst/>
          </a:prstGeom>
        </p:spPr>
      </p:pic>
      <p:sp>
        <p:nvSpPr>
          <p:cNvPr id="2" name="Title 1"/>
          <p:cNvSpPr>
            <a:spLocks noGrp="1"/>
          </p:cNvSpPr>
          <p:nvPr>
            <p:ph type="ctrTitle"/>
          </p:nvPr>
        </p:nvSpPr>
        <p:spPr>
          <a:xfrm>
            <a:off x="2000250" y="695644"/>
            <a:ext cx="6191250" cy="640556"/>
          </a:xfrm>
        </p:spPr>
        <p:txBody>
          <a:bodyPr>
            <a:noAutofit/>
          </a:bodyPr>
          <a:lstStyle>
            <a:lvl1pPr algn="l">
              <a:defRPr sz="3400"/>
            </a:lvl1pPr>
          </a:lstStyle>
          <a:p>
            <a:r>
              <a:rPr lang="en-US" smtClean="0"/>
              <a:t>Click to edit Master title style</a:t>
            </a:r>
            <a:endParaRPr lang="en-US"/>
          </a:p>
        </p:txBody>
      </p:sp>
      <p:sp>
        <p:nvSpPr>
          <p:cNvPr id="3" name="Subtitle 2"/>
          <p:cNvSpPr>
            <a:spLocks noGrp="1"/>
          </p:cNvSpPr>
          <p:nvPr>
            <p:ph type="subTitle" idx="1"/>
          </p:nvPr>
        </p:nvSpPr>
        <p:spPr>
          <a:xfrm>
            <a:off x="2047875" y="1328093"/>
            <a:ext cx="6400800" cy="473551"/>
          </a:xfrm>
        </p:spPr>
        <p:txBody>
          <a:bodyPr>
            <a:noAutofit/>
          </a:bodyPr>
          <a:lstStyle>
            <a:lvl1pPr marL="0" indent="0" algn="l">
              <a:buNone/>
              <a:defRPr sz="18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985718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426627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0"/>
            <a:ext cx="3290888" cy="5266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839" y="247650"/>
            <a:ext cx="9723437" cy="5266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618710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0250" y="1238251"/>
            <a:ext cx="6286500" cy="195899"/>
          </a:xfrm>
          <a:prstGeom prst="rect">
            <a:avLst/>
          </a:prstGeom>
        </p:spPr>
      </p:pic>
      <p:sp>
        <p:nvSpPr>
          <p:cNvPr id="2" name="Title 1"/>
          <p:cNvSpPr>
            <a:spLocks noGrp="1"/>
          </p:cNvSpPr>
          <p:nvPr>
            <p:ph type="ctrTitle"/>
          </p:nvPr>
        </p:nvSpPr>
        <p:spPr>
          <a:xfrm>
            <a:off x="2012674" y="810971"/>
            <a:ext cx="6131201" cy="450056"/>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47875" y="1288575"/>
            <a:ext cx="6143625" cy="330676"/>
          </a:xfrm>
        </p:spPr>
        <p:txBody>
          <a:bodyPr>
            <a:noAutofit/>
          </a:bodyPr>
          <a:lstStyle>
            <a:lvl1pPr marL="0" indent="0" algn="l">
              <a:buNone/>
              <a:defRPr sz="23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531123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436953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710541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838" y="1440656"/>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1" y="1440656"/>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188417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8422DD-A41A-4E5D-8029-9F7A4091C193}" type="datetimeFigureOut">
              <a:rPr lang="en-US" smtClean="0"/>
              <a:t>7/24/13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59132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422DD-A41A-4E5D-8029-9F7A4091C193}" type="datetimeFigureOut">
              <a:rPr lang="en-US" smtClean="0"/>
              <a:t>7/24/13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489007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t>7/24/13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664423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05035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33375"/>
            <a:ext cx="8229600" cy="619125"/>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047750"/>
            <a:ext cx="8229600" cy="3476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297403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79405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92412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0"/>
            <a:ext cx="3290888" cy="5266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839" y="247650"/>
            <a:ext cx="9723437" cy="5266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02105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t>7/24/13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39978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838" y="1440656"/>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1" y="1440656"/>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31369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8422DD-A41A-4E5D-8029-9F7A4091C193}" type="datetimeFigureOut">
              <a:rPr lang="en-US" smtClean="0"/>
              <a:t>7/24/13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746986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422DD-A41A-4E5D-8029-9F7A4091C193}" type="datetimeFigureOut">
              <a:rPr lang="en-US" smtClean="0"/>
              <a:t>7/24/13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997122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t>7/24/13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605303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886119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742315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4.jp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81639" tIns="40819" rIns="81639" bIns="4081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24225"/>
          </a:xfrm>
          <a:prstGeom prst="rect">
            <a:avLst/>
          </a:prstGeom>
        </p:spPr>
        <p:txBody>
          <a:bodyPr vert="horz" lIns="81639" tIns="40819" rIns="81639" bIns="4081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7/24/13</a:t>
            </a:fld>
            <a:endParaRPr lang="en-US"/>
          </a:p>
        </p:txBody>
      </p:sp>
      <p:sp>
        <p:nvSpPr>
          <p:cNvPr id="5" name="Footer Placeholder 4"/>
          <p:cNvSpPr>
            <a:spLocks noGrp="1"/>
          </p:cNvSpPr>
          <p:nvPr>
            <p:ph type="ftr" sz="quarter" idx="3"/>
          </p:nvPr>
        </p:nvSpPr>
        <p:spPr>
          <a:xfrm>
            <a:off x="1285875" y="4767263"/>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8334375" y="4767263"/>
            <a:ext cx="35242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a:p>
        </p:txBody>
      </p:sp>
    </p:spTree>
    <p:extLst>
      <p:ext uri="{BB962C8B-B14F-4D97-AF65-F5344CB8AC3E}">
        <p14:creationId xmlns:p14="http://schemas.microsoft.com/office/powerpoint/2010/main" val="1601593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816388" rtl="0" eaLnBrk="1" latinLnBrk="0" hangingPunct="1">
        <a:spcBef>
          <a:spcPct val="0"/>
        </a:spcBef>
        <a:buNone/>
        <a:defRPr sz="3900" b="1" kern="1200">
          <a:solidFill>
            <a:schemeClr val="tx1"/>
          </a:solidFill>
          <a:latin typeface="Arial" pitchFamily="34" charset="0"/>
          <a:ea typeface="+mj-ea"/>
          <a:cs typeface="Arial"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76500" y="95250"/>
            <a:ext cx="6372225" cy="523875"/>
          </a:xfrm>
          <a:prstGeom prst="rect">
            <a:avLst/>
          </a:prstGeom>
        </p:spPr>
        <p:txBody>
          <a:bodyPr vert="horz" lIns="81639" tIns="40819" rIns="81639" bIns="40819"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809625"/>
            <a:ext cx="8229600" cy="3952875"/>
          </a:xfrm>
          <a:prstGeom prst="rect">
            <a:avLst/>
          </a:prstGeom>
        </p:spPr>
        <p:txBody>
          <a:bodyPr vert="horz" lIns="81639" tIns="40819" rIns="81639" bIns="408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7/24/13</a:t>
            </a:fld>
            <a:endParaRPr lang="en-US" dirty="0"/>
          </a:p>
        </p:txBody>
      </p:sp>
      <p:sp>
        <p:nvSpPr>
          <p:cNvPr id="5" name="Footer Placeholder 4"/>
          <p:cNvSpPr>
            <a:spLocks noGrp="1"/>
          </p:cNvSpPr>
          <p:nvPr>
            <p:ph type="ftr" sz="quarter" idx="3"/>
          </p:nvPr>
        </p:nvSpPr>
        <p:spPr>
          <a:xfrm>
            <a:off x="1238250" y="4767263"/>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8239125" y="4767263"/>
            <a:ext cx="44767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a:p>
        </p:txBody>
      </p:sp>
    </p:spTree>
    <p:extLst>
      <p:ext uri="{BB962C8B-B14F-4D97-AF65-F5344CB8AC3E}">
        <p14:creationId xmlns:p14="http://schemas.microsoft.com/office/powerpoint/2010/main" val="2406532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r" defTabSz="81638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esium.agi.com/massiveworlds"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22.png"/><Relationship Id="rId5" Type="http://schemas.openxmlformats.org/officeDocument/2006/relationships/oleObject" Target="../embeddings/oleObject1.bin"/><Relationship Id="rId6"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2.bin"/><Relationship Id="rId5" Type="http://schemas.openxmlformats.org/officeDocument/2006/relationships/package" Target="../embeddings/Microsoft_Word_Document1.docx"/><Relationship Id="rId6" Type="http://schemas.openxmlformats.org/officeDocument/2006/relationships/image" Target="../media/image25.e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3.bin"/><Relationship Id="rId5" Type="http://schemas.openxmlformats.org/officeDocument/2006/relationships/package" Target="../embeddings/Microsoft_Word_Document2.docx"/><Relationship Id="rId6" Type="http://schemas.openxmlformats.org/officeDocument/2006/relationships/image" Target="../media/image25.emf"/><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chart" Target="../charts/char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4.bin"/><Relationship Id="rId5" Type="http://schemas.openxmlformats.org/officeDocument/2006/relationships/image" Target="../media/image32.emf"/><Relationship Id="rId6" Type="http://schemas.openxmlformats.org/officeDocument/2006/relationships/oleObject" Target="../embeddings/oleObject5.bin"/><Relationship Id="rId7"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cesium.agi.com/" TargetMode="External"/><Relationship Id="rId3" Type="http://schemas.openxmlformats.org/officeDocument/2006/relationships/hyperlink" Target="http://cesium.agi.com/massive-worlds-cours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evasion.imag.fr/people/Franck.Hetroy/Teaching/Geo3D/Articles/klein1996.pdf" TargetMode="External"/><Relationship Id="rId4" Type="http://schemas.openxmlformats.org/officeDocument/2006/relationships/hyperlink" Target="http://cesium.agi.com/2013/04/25/Horizon-culling/" TargetMode="External"/><Relationship Id="rId5" Type="http://schemas.openxmlformats.org/officeDocument/2006/relationships/hyperlink" Target="http://cesium.agi.com/2013/05/09/Computing-the-horizon-occlusion-point/" TargetMode="External"/><Relationship Id="rId6" Type="http://schemas.openxmlformats.org/officeDocument/2006/relationships/hyperlink" Target="http://tulrich.com/geekstuff/chunklod.html" TargetMode="External"/><Relationship Id="rId1" Type="http://schemas.openxmlformats.org/officeDocument/2006/relationships/slideLayout" Target="../slideLayouts/slideLayout13.xml"/><Relationship Id="rId2" Type="http://schemas.openxmlformats.org/officeDocument/2006/relationships/hyperlink" Target="http://blogs.agi.com/insight3d/index.php/2010/04/19/gpu-ray-casting-of-virtual-globe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World-Scale Terrain Rendering</a:t>
            </a:r>
            <a:endParaRPr lang="en-US" dirty="0"/>
          </a:p>
        </p:txBody>
      </p:sp>
      <p:sp>
        <p:nvSpPr>
          <p:cNvPr id="6" name="Subtitle 8"/>
          <p:cNvSpPr>
            <a:spLocks noGrp="1"/>
          </p:cNvSpPr>
          <p:nvPr>
            <p:ph type="subTitle" idx="1"/>
          </p:nvPr>
        </p:nvSpPr>
        <p:spPr>
          <a:xfrm>
            <a:off x="1866900" y="1428750"/>
            <a:ext cx="5410200" cy="571500"/>
          </a:xfrm>
        </p:spPr>
        <p:txBody>
          <a:bodyPr/>
          <a:lstStyle/>
          <a:p>
            <a:r>
              <a:rPr lang="en-US" dirty="0"/>
              <a:t>(Slides: </a:t>
            </a:r>
            <a:r>
              <a:rPr lang="en-US" dirty="0" smtClean="0">
                <a:hlinkClick r:id="rId3"/>
              </a:rPr>
              <a:t>cesium.agi.com</a:t>
            </a:r>
            <a:r>
              <a:rPr lang="en-US" dirty="0">
                <a:hlinkClick r:id="rId3"/>
              </a:rPr>
              <a:t>/</a:t>
            </a:r>
            <a:r>
              <a:rPr lang="en-US" dirty="0" smtClean="0">
                <a:hlinkClick r:id="rId3"/>
              </a:rPr>
              <a:t>massiveworlds</a:t>
            </a:r>
            <a:r>
              <a:rPr lang="en-US" dirty="0" smtClean="0"/>
              <a:t>)</a:t>
            </a:r>
            <a:endParaRPr lang="en-US" dirty="0"/>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885950"/>
            <a:ext cx="3200399" cy="2137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9223" y="3943350"/>
            <a:ext cx="1161038" cy="755403"/>
          </a:xfrm>
          <a:prstGeom prst="rect">
            <a:avLst/>
          </a:prstGeom>
        </p:spPr>
      </p:pic>
      <p:sp>
        <p:nvSpPr>
          <p:cNvPr id="9" name="TextBox 8"/>
          <p:cNvSpPr txBox="1"/>
          <p:nvPr/>
        </p:nvSpPr>
        <p:spPr>
          <a:xfrm>
            <a:off x="533400" y="4095750"/>
            <a:ext cx="2166879" cy="584776"/>
          </a:xfrm>
          <a:prstGeom prst="rect">
            <a:avLst/>
          </a:prstGeom>
          <a:noFill/>
        </p:spPr>
        <p:txBody>
          <a:bodyPr wrap="none" rtlCol="0">
            <a:spAutoFit/>
          </a:bodyPr>
          <a:lstStyle/>
          <a:p>
            <a:r>
              <a:rPr lang="en-US" dirty="0" smtClean="0"/>
              <a:t>Kevin Ring</a:t>
            </a:r>
          </a:p>
          <a:p>
            <a:r>
              <a:rPr lang="en-US" dirty="0" smtClean="0"/>
              <a:t>Analytical Graphics, Inc.</a:t>
            </a:r>
            <a:endParaRPr lang="en-US" dirty="0"/>
          </a:p>
        </p:txBody>
      </p:sp>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885950"/>
            <a:ext cx="3200400" cy="2137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1301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Unfortunately…</a:t>
            </a:r>
            <a:endParaRPr lang="en-US" dirty="0"/>
          </a:p>
        </p:txBody>
      </p:sp>
      <p:sp>
        <p:nvSpPr>
          <p:cNvPr id="3" name="Content Placeholder 2"/>
          <p:cNvSpPr>
            <a:spLocks noGrp="1"/>
          </p:cNvSpPr>
          <p:nvPr>
            <p:ph idx="1"/>
          </p:nvPr>
        </p:nvSpPr>
        <p:spPr/>
        <p:txBody>
          <a:bodyPr>
            <a:normAutofit/>
          </a:bodyPr>
          <a:lstStyle/>
          <a:p>
            <a:r>
              <a:rPr lang="en-US" dirty="0" smtClean="0"/>
              <a:t>The best data is hidden:</a:t>
            </a:r>
          </a:p>
          <a:p>
            <a:pPr lvl="1"/>
            <a:r>
              <a:rPr lang="en-US" dirty="0" smtClean="0"/>
              <a:t>Within private networks</a:t>
            </a:r>
          </a:p>
          <a:p>
            <a:pPr lvl="1"/>
            <a:r>
              <a:rPr lang="en-US" dirty="0" smtClean="0"/>
              <a:t>Within classified networks</a:t>
            </a:r>
          </a:p>
          <a:p>
            <a:pPr lvl="1"/>
            <a:r>
              <a:rPr lang="en-US" dirty="0" smtClean="0"/>
              <a:t>Behind pay walls</a:t>
            </a:r>
          </a:p>
          <a:p>
            <a:pPr lvl="1"/>
            <a:r>
              <a:rPr lang="en-US" dirty="0" smtClean="0"/>
              <a:t>By strict terms of use restrictions</a:t>
            </a:r>
          </a:p>
          <a:p>
            <a:r>
              <a:rPr lang="en-US" dirty="0"/>
              <a:t>Data is huge – up to hundreds of terabytes</a:t>
            </a:r>
          </a:p>
          <a:p>
            <a:r>
              <a:rPr lang="en-US" dirty="0" smtClean="0"/>
              <a:t>We can’t access it ahead of time to transform it to a different form.</a:t>
            </a:r>
          </a:p>
          <a:p>
            <a:endParaRPr lang="en-US" dirty="0"/>
          </a:p>
        </p:txBody>
      </p:sp>
    </p:spTree>
    <p:extLst>
      <p:ext uri="{BB962C8B-B14F-4D97-AF65-F5344CB8AC3E}">
        <p14:creationId xmlns:p14="http://schemas.microsoft.com/office/powerpoint/2010/main" val="1204486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Terrain and imagery sources</a:t>
            </a:r>
            <a:endParaRPr lang="en-US" dirty="0"/>
          </a:p>
        </p:txBody>
      </p:sp>
      <p:sp>
        <p:nvSpPr>
          <p:cNvPr id="3" name="Content Placeholder 2"/>
          <p:cNvSpPr>
            <a:spLocks noGrp="1"/>
          </p:cNvSpPr>
          <p:nvPr>
            <p:ph idx="1"/>
          </p:nvPr>
        </p:nvSpPr>
        <p:spPr/>
        <p:txBody>
          <a:bodyPr>
            <a:normAutofit/>
          </a:bodyPr>
          <a:lstStyle/>
          <a:p>
            <a:r>
              <a:rPr lang="en-US" dirty="0" smtClean="0"/>
              <a:t>Web Map Service (WMS)</a:t>
            </a:r>
          </a:p>
          <a:p>
            <a:r>
              <a:rPr lang="en-US" dirty="0" smtClean="0"/>
              <a:t>Web </a:t>
            </a:r>
            <a:r>
              <a:rPr lang="en-US" dirty="0"/>
              <a:t>Map Tile Service (WMTS</a:t>
            </a:r>
            <a:r>
              <a:rPr lang="en-US" dirty="0" smtClean="0"/>
              <a:t>)</a:t>
            </a:r>
          </a:p>
          <a:p>
            <a:r>
              <a:rPr lang="en-US" dirty="0"/>
              <a:t>Tile Map Service (TMS)</a:t>
            </a:r>
          </a:p>
          <a:p>
            <a:r>
              <a:rPr lang="en-US" dirty="0" smtClean="0"/>
              <a:t>ArcGIS Map and Image servers</a:t>
            </a:r>
          </a:p>
          <a:p>
            <a:r>
              <a:rPr lang="en-US" dirty="0" err="1" smtClean="0"/>
              <a:t>OpenStreetMap</a:t>
            </a:r>
            <a:endParaRPr lang="en-US" dirty="0" smtClean="0"/>
          </a:p>
          <a:p>
            <a:r>
              <a:rPr lang="en-US" dirty="0" smtClean="0"/>
              <a:t>Bing </a:t>
            </a:r>
            <a:r>
              <a:rPr lang="en-US" dirty="0"/>
              <a:t>Maps</a:t>
            </a:r>
          </a:p>
          <a:p>
            <a:r>
              <a:rPr lang="en-US" dirty="0" smtClean="0"/>
              <a:t>Google Maps</a:t>
            </a:r>
          </a:p>
          <a:p>
            <a:endParaRPr lang="en-US" dirty="0"/>
          </a:p>
        </p:txBody>
      </p:sp>
      <p:pic>
        <p:nvPicPr>
          <p:cNvPr id="10242" name="Picture 2" descr="C:\Users\kring\Downloads\OGC_Logo_3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8062" y="1050287"/>
            <a:ext cx="1510573"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upload.wikimedia.org/wikipedia/en/f/f0/New-esri-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3773" y="1953663"/>
            <a:ext cx="1597025" cy="71546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Bing Ma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4697" y="3409312"/>
            <a:ext cx="1257300" cy="43815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ttp://wiki.openstreetmap.org/w/images/8/86/Osm_link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7911" y="2783837"/>
            <a:ext cx="1428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https://upload.wikimedia.org/wikipedia/commons/thumb/9/9a/Google_maps_logo.png/320px-Google_maps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8635" y="3963531"/>
            <a:ext cx="1749425" cy="360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779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Layers are different</a:t>
            </a:r>
            <a:endParaRPr lang="en-US" dirty="0"/>
          </a:p>
        </p:txBody>
      </p:sp>
      <p:sp>
        <p:nvSpPr>
          <p:cNvPr id="3" name="Content Placeholder 2"/>
          <p:cNvSpPr>
            <a:spLocks noGrp="1"/>
          </p:cNvSpPr>
          <p:nvPr>
            <p:ph idx="1"/>
          </p:nvPr>
        </p:nvSpPr>
        <p:spPr/>
        <p:txBody>
          <a:bodyPr/>
          <a:lstStyle/>
          <a:p>
            <a:r>
              <a:rPr lang="en-US" dirty="0" smtClean="0"/>
              <a:t>Different:</a:t>
            </a:r>
          </a:p>
          <a:p>
            <a:pPr lvl="1"/>
            <a:r>
              <a:rPr lang="en-US" dirty="0" smtClean="0"/>
              <a:t>Map projections</a:t>
            </a:r>
          </a:p>
          <a:p>
            <a:pPr lvl="1"/>
            <a:r>
              <a:rPr lang="en-US" dirty="0" smtClean="0"/>
              <a:t>Extents</a:t>
            </a:r>
          </a:p>
          <a:p>
            <a:pPr lvl="1"/>
            <a:r>
              <a:rPr lang="en-US" dirty="0" smtClean="0"/>
              <a:t>Tiling schemes</a:t>
            </a:r>
          </a:p>
          <a:p>
            <a:r>
              <a:rPr lang="en-US" dirty="0" smtClean="0"/>
              <a:t>May need on-the-fly adjustments:</a:t>
            </a:r>
          </a:p>
          <a:p>
            <a:pPr lvl="1"/>
            <a:r>
              <a:rPr lang="en-US" dirty="0" smtClean="0"/>
              <a:t>Hue</a:t>
            </a:r>
          </a:p>
          <a:p>
            <a:pPr lvl="1"/>
            <a:r>
              <a:rPr lang="en-US" dirty="0" smtClean="0"/>
              <a:t>Saturation</a:t>
            </a:r>
          </a:p>
          <a:p>
            <a:pPr lvl="1"/>
            <a:r>
              <a:rPr lang="en-US" dirty="0" smtClean="0"/>
              <a:t>Gamma</a:t>
            </a:r>
            <a:endParaRPr lang="en-US" dirty="0"/>
          </a:p>
        </p:txBody>
      </p:sp>
    </p:spTree>
    <p:extLst>
      <p:ext uri="{BB962C8B-B14F-4D97-AF65-F5344CB8AC3E}">
        <p14:creationId xmlns:p14="http://schemas.microsoft.com/office/powerpoint/2010/main" val="3649214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LOD algorithm – Chunked LOD</a:t>
            </a:r>
          </a:p>
          <a:p>
            <a:r>
              <a:rPr lang="en-US" dirty="0" smtClean="0"/>
              <a:t>Mapping imagery to terrain</a:t>
            </a:r>
            <a:endParaRPr lang="en-US" dirty="0"/>
          </a:p>
          <a:p>
            <a:r>
              <a:rPr lang="en-US" dirty="0" smtClean="0"/>
              <a:t>Map </a:t>
            </a:r>
            <a:r>
              <a:rPr lang="en-US" dirty="0" err="1" smtClean="0"/>
              <a:t>reprojection</a:t>
            </a:r>
            <a:r>
              <a:rPr lang="en-US" dirty="0" smtClean="0"/>
              <a:t> on the GPU</a:t>
            </a:r>
          </a:p>
          <a:p>
            <a:r>
              <a:rPr lang="en-US" dirty="0" smtClean="0"/>
              <a:t>Horizon culling</a:t>
            </a:r>
          </a:p>
        </p:txBody>
      </p:sp>
    </p:spTree>
    <p:extLst>
      <p:ext uri="{BB962C8B-B14F-4D97-AF65-F5344CB8AC3E}">
        <p14:creationId xmlns:p14="http://schemas.microsoft.com/office/powerpoint/2010/main" val="2969048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b="1" dirty="0" smtClean="0"/>
              <a:t>Overview of LOD algorithm – Chunked LOD</a:t>
            </a:r>
          </a:p>
          <a:p>
            <a:r>
              <a:rPr lang="en-US" dirty="0" smtClean="0"/>
              <a:t>Mapping imagery to terrain</a:t>
            </a:r>
            <a:endParaRPr lang="en-US" dirty="0"/>
          </a:p>
          <a:p>
            <a:r>
              <a:rPr lang="en-US" dirty="0" smtClean="0"/>
              <a:t>Map </a:t>
            </a:r>
            <a:r>
              <a:rPr lang="en-US" dirty="0" err="1" smtClean="0"/>
              <a:t>reprojection</a:t>
            </a:r>
            <a:r>
              <a:rPr lang="en-US" dirty="0" smtClean="0"/>
              <a:t> on the GPU</a:t>
            </a:r>
          </a:p>
          <a:p>
            <a:r>
              <a:rPr lang="en-US" dirty="0" smtClean="0"/>
              <a:t>Horizon culling</a:t>
            </a:r>
          </a:p>
        </p:txBody>
      </p:sp>
    </p:spTree>
    <p:extLst>
      <p:ext uri="{BB962C8B-B14F-4D97-AF65-F5344CB8AC3E}">
        <p14:creationId xmlns:p14="http://schemas.microsoft.com/office/powerpoint/2010/main" val="1290667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Chunked LOD</a:t>
            </a:r>
            <a:endParaRPr lang="en-US" dirty="0"/>
          </a:p>
        </p:txBody>
      </p:sp>
      <p:pic>
        <p:nvPicPr>
          <p:cNvPr id="11266" name="Picture 2" descr="https://lh3.googleusercontent.com/KGw8Zj595A4HjNeTqjjcW0Ft-afyPWAr_3wXrzWNjZGnxyrhIJxdfpJxZRssQHfBMQXPJsOb3IVu0csxdrTX5PX7cHV9mfxJgdzdycchdEV8jlrtP0gLKzE2y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895350"/>
            <a:ext cx="4588624"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56765" y="4476750"/>
            <a:ext cx="3806235" cy="338554"/>
          </a:xfrm>
          <a:prstGeom prst="rect">
            <a:avLst/>
          </a:prstGeom>
        </p:spPr>
        <p:txBody>
          <a:bodyPr wrap="none">
            <a:spAutoFit/>
          </a:bodyPr>
          <a:lstStyle/>
          <a:p>
            <a:r>
              <a:rPr lang="en-US" dirty="0"/>
              <a:t>http://tulrich.com/geekstuff/chunklod.html</a:t>
            </a:r>
          </a:p>
        </p:txBody>
      </p:sp>
      <p:sp>
        <p:nvSpPr>
          <p:cNvPr id="3" name="TextBox 2"/>
          <p:cNvSpPr txBox="1"/>
          <p:nvPr/>
        </p:nvSpPr>
        <p:spPr>
          <a:xfrm>
            <a:off x="7620000" y="819150"/>
            <a:ext cx="1010413" cy="338554"/>
          </a:xfrm>
          <a:prstGeom prst="rect">
            <a:avLst/>
          </a:prstGeom>
          <a:noFill/>
        </p:spPr>
        <p:txBody>
          <a:bodyPr wrap="none" rtlCol="0">
            <a:spAutoFit/>
          </a:bodyPr>
          <a:lstStyle/>
          <a:p>
            <a:r>
              <a:rPr lang="en-US" dirty="0" smtClean="0"/>
              <a:t>[Ulrich02]</a:t>
            </a:r>
            <a:endParaRPr lang="en-US" dirty="0"/>
          </a:p>
        </p:txBody>
      </p:sp>
    </p:spTree>
    <p:extLst>
      <p:ext uri="{BB962C8B-B14F-4D97-AF65-F5344CB8AC3E}">
        <p14:creationId xmlns:p14="http://schemas.microsoft.com/office/powerpoint/2010/main" val="411335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Tiles</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47750"/>
            <a:ext cx="3852976" cy="281940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005190"/>
            <a:ext cx="4495800" cy="2700160"/>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8531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Screen-space error (SSE)</a:t>
            </a:r>
            <a:endParaRPr lang="en-US" dirty="0"/>
          </a:p>
        </p:txBody>
      </p:sp>
      <p:pic>
        <p:nvPicPr>
          <p:cNvPr id="1031" name="Picture 7" descr="C:\GitHub\agi-publications\SIGGRAPH2013\Ring\SS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19150"/>
            <a:ext cx="3886200" cy="3962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extLst>
              <p:ext uri="{D42A27DB-BD31-4B8C-83A1-F6EECF244321}">
                <p14:modId xmlns:p14="http://schemas.microsoft.com/office/powerpoint/2010/main" val="1682553287"/>
              </p:ext>
            </p:extLst>
          </p:nvPr>
        </p:nvGraphicFramePr>
        <p:xfrm>
          <a:off x="5257800" y="1352550"/>
          <a:ext cx="1796676" cy="825500"/>
        </p:xfrm>
        <a:graphic>
          <a:graphicData uri="http://schemas.openxmlformats.org/presentationml/2006/ole">
            <mc:AlternateContent xmlns:mc="http://schemas.openxmlformats.org/markup-compatibility/2006">
              <mc:Choice xmlns:v="urn:schemas-microsoft-com:vml" Requires="v">
                <p:oleObj spid="_x0000_s4248" name="Equation" r:id="rId5" imgW="939800" imgH="431800" progId="Equation.3">
                  <p:embed/>
                </p:oleObj>
              </mc:Choice>
              <mc:Fallback>
                <p:oleObj name="Equation" r:id="rId5" imgW="939800" imgH="431800" progId="Equation.3">
                  <p:embed/>
                  <p:pic>
                    <p:nvPicPr>
                      <p:cNvPr id="0" name=""/>
                      <p:cNvPicPr/>
                      <p:nvPr/>
                    </p:nvPicPr>
                    <p:blipFill>
                      <a:blip r:embed="rId6"/>
                      <a:stretch>
                        <a:fillRect/>
                      </a:stretch>
                    </p:blipFill>
                    <p:spPr>
                      <a:xfrm>
                        <a:off x="5257800" y="1352550"/>
                        <a:ext cx="1796676" cy="825500"/>
                      </a:xfrm>
                      <a:prstGeom prst="rect">
                        <a:avLst/>
                      </a:prstGeom>
                    </p:spPr>
                  </p:pic>
                </p:oleObj>
              </mc:Fallback>
            </mc:AlternateContent>
          </a:graphicData>
        </a:graphic>
      </p:graphicFrame>
      <p:sp>
        <p:nvSpPr>
          <p:cNvPr id="4" name="TextBox 3"/>
          <p:cNvSpPr txBox="1"/>
          <p:nvPr/>
        </p:nvSpPr>
        <p:spPr>
          <a:xfrm>
            <a:off x="4251915" y="2772311"/>
            <a:ext cx="4032274" cy="1077218"/>
          </a:xfrm>
          <a:prstGeom prst="rect">
            <a:avLst/>
          </a:prstGeom>
          <a:noFill/>
        </p:spPr>
        <p:txBody>
          <a:bodyPr wrap="none" rtlCol="0">
            <a:spAutoFit/>
          </a:bodyPr>
          <a:lstStyle/>
          <a:p>
            <a:r>
              <a:rPr lang="en-US" dirty="0" err="1" smtClean="0">
                <a:latin typeface="Consolas"/>
                <a:cs typeface="Consolas"/>
              </a:rPr>
              <a:t>ε</a:t>
            </a:r>
            <a:r>
              <a:rPr lang="en-US" dirty="0" smtClean="0">
                <a:latin typeface="Consolas"/>
                <a:cs typeface="Consolas"/>
              </a:rPr>
              <a:t> = </a:t>
            </a:r>
            <a:r>
              <a:rPr lang="en-US" dirty="0" smtClean="0">
                <a:latin typeface="+mj-lt"/>
                <a:cs typeface="Consolas"/>
              </a:rPr>
              <a:t>geometric error of tile or level, in meters</a:t>
            </a:r>
          </a:p>
          <a:p>
            <a:r>
              <a:rPr lang="en-US" dirty="0" smtClean="0">
                <a:latin typeface="Consolas"/>
                <a:cs typeface="Consolas"/>
              </a:rPr>
              <a:t>x = </a:t>
            </a:r>
            <a:r>
              <a:rPr lang="en-US" dirty="0" smtClean="0">
                <a:cs typeface="Consolas"/>
              </a:rPr>
              <a:t>width of the screen, in pixels</a:t>
            </a:r>
          </a:p>
          <a:p>
            <a:r>
              <a:rPr lang="en-US" dirty="0" smtClean="0">
                <a:latin typeface="Consolas"/>
                <a:cs typeface="Consolas"/>
              </a:rPr>
              <a:t>d = </a:t>
            </a:r>
            <a:r>
              <a:rPr lang="en-US" dirty="0" smtClean="0">
                <a:cs typeface="Consolas"/>
              </a:rPr>
              <a:t>distance to tile, in meters</a:t>
            </a:r>
          </a:p>
          <a:p>
            <a:r>
              <a:rPr lang="en-US" dirty="0" err="1" smtClean="0">
                <a:latin typeface="Consolas"/>
                <a:cs typeface="Consolas"/>
              </a:rPr>
              <a:t>θ</a:t>
            </a:r>
            <a:r>
              <a:rPr lang="en-US" dirty="0" smtClean="0">
                <a:latin typeface="Consolas"/>
                <a:cs typeface="Consolas"/>
              </a:rPr>
              <a:t> = </a:t>
            </a:r>
            <a:r>
              <a:rPr lang="en-US" dirty="0" smtClean="0">
                <a:cs typeface="Consolas"/>
              </a:rPr>
              <a:t>camera field of view, in radians</a:t>
            </a:r>
            <a:endParaRPr lang="en-US" dirty="0">
              <a:cs typeface="Consolas"/>
            </a:endParaRPr>
          </a:p>
        </p:txBody>
      </p:sp>
    </p:spTree>
    <p:extLst>
      <p:ext uri="{BB962C8B-B14F-4D97-AF65-F5344CB8AC3E}">
        <p14:creationId xmlns:p14="http://schemas.microsoft.com/office/powerpoint/2010/main" val="1205701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Geometric Error, </a:t>
            </a:r>
            <a:r>
              <a:rPr lang="en-US" dirty="0" err="1" smtClean="0"/>
              <a:t>ε</a:t>
            </a:r>
            <a:endParaRPr lang="en-US" dirty="0"/>
          </a:p>
        </p:txBody>
      </p:sp>
      <p:pic>
        <p:nvPicPr>
          <p:cNvPr id="4" name="Picture 3" descr="C:\GitHub\agi-publications\SIGGRAPH2013\Ring\HausdorffDista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049" y="438150"/>
            <a:ext cx="6019951"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09800" y="3790950"/>
            <a:ext cx="4586512" cy="338554"/>
          </a:xfrm>
          <a:prstGeom prst="rect">
            <a:avLst/>
          </a:prstGeom>
          <a:noFill/>
        </p:spPr>
        <p:txBody>
          <a:bodyPr wrap="none" rtlCol="0">
            <a:spAutoFit/>
          </a:bodyPr>
          <a:lstStyle/>
          <a:p>
            <a:r>
              <a:rPr lang="en-US" dirty="0" smtClean="0"/>
              <a:t>Geometric error is constant per level in the </a:t>
            </a:r>
            <a:r>
              <a:rPr lang="en-US" dirty="0" err="1" smtClean="0"/>
              <a:t>quadtree</a:t>
            </a:r>
            <a:endParaRPr lang="en-US" dirty="0" smtClean="0"/>
          </a:p>
        </p:txBody>
      </p:sp>
      <p:sp>
        <p:nvSpPr>
          <p:cNvPr id="6" name="TextBox 5"/>
          <p:cNvSpPr txBox="1"/>
          <p:nvPr/>
        </p:nvSpPr>
        <p:spPr>
          <a:xfrm>
            <a:off x="7772400" y="4324350"/>
            <a:ext cx="929161" cy="338554"/>
          </a:xfrm>
          <a:prstGeom prst="rect">
            <a:avLst/>
          </a:prstGeom>
          <a:noFill/>
        </p:spPr>
        <p:txBody>
          <a:bodyPr wrap="none" rtlCol="0">
            <a:spAutoFit/>
          </a:bodyPr>
          <a:lstStyle/>
          <a:p>
            <a:r>
              <a:rPr lang="en-US" dirty="0" smtClean="0"/>
              <a:t>[Klein96]</a:t>
            </a:r>
            <a:endParaRPr lang="en-US" dirty="0"/>
          </a:p>
        </p:txBody>
      </p:sp>
    </p:spTree>
    <p:extLst>
      <p:ext uri="{BB962C8B-B14F-4D97-AF65-F5344CB8AC3E}">
        <p14:creationId xmlns:p14="http://schemas.microsoft.com/office/powerpoint/2010/main" val="147361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to tile, d</a:t>
            </a:r>
            <a:endParaRPr lang="en-US" dirty="0"/>
          </a:p>
        </p:txBody>
      </p:sp>
      <p:sp>
        <p:nvSpPr>
          <p:cNvPr id="3" name="Content Placeholder 2"/>
          <p:cNvSpPr>
            <a:spLocks noGrp="1"/>
          </p:cNvSpPr>
          <p:nvPr>
            <p:ph idx="1"/>
          </p:nvPr>
        </p:nvSpPr>
        <p:spPr/>
        <p:txBody>
          <a:bodyPr/>
          <a:lstStyle/>
          <a:p>
            <a:r>
              <a:rPr lang="en-US" dirty="0"/>
              <a:t>Accurate approach: distance to closest </a:t>
            </a:r>
            <a:r>
              <a:rPr lang="en-US" dirty="0" smtClean="0"/>
              <a:t>triangle</a:t>
            </a:r>
            <a:endParaRPr lang="en-US" dirty="0"/>
          </a:p>
          <a:p>
            <a:r>
              <a:rPr lang="en-US" dirty="0" smtClean="0"/>
              <a:t>Simple approach: distance to bounding sphere</a:t>
            </a:r>
          </a:p>
          <a:p>
            <a:r>
              <a:rPr lang="en-US" dirty="0" smtClean="0"/>
              <a:t>Balanced approach: distance to</a:t>
            </a:r>
          </a:p>
          <a:p>
            <a:pPr lvl="1"/>
            <a:r>
              <a:rPr lang="en-US" dirty="0" smtClean="0"/>
              <a:t>Maximum height surface</a:t>
            </a:r>
          </a:p>
          <a:p>
            <a:pPr lvl="1"/>
            <a:r>
              <a:rPr lang="en-US" dirty="0" smtClean="0"/>
              <a:t>East and West boundary planes</a:t>
            </a:r>
          </a:p>
          <a:p>
            <a:pPr lvl="1"/>
            <a:r>
              <a:rPr lang="en-US" dirty="0" smtClean="0"/>
              <a:t>North and South approximate boundary planes</a:t>
            </a:r>
          </a:p>
          <a:p>
            <a:pPr marL="0" indent="0">
              <a:buNone/>
            </a:pPr>
            <a:endParaRPr lang="en-US" dirty="0" smtClean="0"/>
          </a:p>
          <a:p>
            <a:endParaRPr lang="en-US" dirty="0" smtClean="0"/>
          </a:p>
          <a:p>
            <a:endParaRPr lang="en-US" dirty="0"/>
          </a:p>
        </p:txBody>
      </p:sp>
    </p:spTree>
    <p:extLst>
      <p:ext uri="{BB962C8B-B14F-4D97-AF65-F5344CB8AC3E}">
        <p14:creationId xmlns:p14="http://schemas.microsoft.com/office/powerpoint/2010/main" val="2336386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63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p:cNvSpPr txBox="1"/>
          <p:nvPr/>
        </p:nvSpPr>
        <p:spPr>
          <a:xfrm>
            <a:off x="5410200" y="819150"/>
            <a:ext cx="3048000" cy="36009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dirty="0" smtClean="0"/>
              <a:t>Imagery Tile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17" name="TextBox 16"/>
          <p:cNvSpPr txBox="1"/>
          <p:nvPr/>
        </p:nvSpPr>
        <p:spPr>
          <a:xfrm>
            <a:off x="5486400" y="895350"/>
            <a:ext cx="3048000" cy="36009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dirty="0" smtClean="0"/>
              <a:t>Imagery Tile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16" name="TextBox 15"/>
          <p:cNvSpPr txBox="1"/>
          <p:nvPr/>
        </p:nvSpPr>
        <p:spPr>
          <a:xfrm>
            <a:off x="609600" y="895350"/>
            <a:ext cx="4648200" cy="360098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dirty="0" smtClean="0"/>
              <a:t>Terrain Tile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2" name="Title 1"/>
          <p:cNvSpPr>
            <a:spLocks noGrp="1"/>
          </p:cNvSpPr>
          <p:nvPr>
            <p:ph type="title"/>
          </p:nvPr>
        </p:nvSpPr>
        <p:spPr/>
        <p:txBody>
          <a:bodyPr/>
          <a:lstStyle/>
          <a:p>
            <a:r>
              <a:rPr lang="en-US" dirty="0" smtClean="0"/>
              <a:t>Load Pipeline</a:t>
            </a:r>
            <a:endParaRPr lang="en-US" dirty="0"/>
          </a:p>
        </p:txBody>
      </p:sp>
      <p:sp>
        <p:nvSpPr>
          <p:cNvPr id="4" name="TextBox 3"/>
          <p:cNvSpPr txBox="1"/>
          <p:nvPr/>
        </p:nvSpPr>
        <p:spPr>
          <a:xfrm>
            <a:off x="990600" y="21907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Request</a:t>
            </a:r>
            <a:endParaRPr lang="en-US" dirty="0"/>
          </a:p>
        </p:txBody>
      </p:sp>
      <p:sp>
        <p:nvSpPr>
          <p:cNvPr id="5" name="TextBox 4"/>
          <p:cNvSpPr txBox="1"/>
          <p:nvPr/>
        </p:nvSpPr>
        <p:spPr>
          <a:xfrm>
            <a:off x="2971800" y="21907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err="1" smtClean="0"/>
              <a:t>Upsample</a:t>
            </a:r>
            <a:endParaRPr lang="en-US" dirty="0"/>
          </a:p>
        </p:txBody>
      </p:sp>
      <p:sp>
        <p:nvSpPr>
          <p:cNvPr id="7" name="TextBox 6"/>
          <p:cNvSpPr txBox="1"/>
          <p:nvPr/>
        </p:nvSpPr>
        <p:spPr>
          <a:xfrm>
            <a:off x="990600" y="28003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Transform</a:t>
            </a:r>
            <a:endParaRPr lang="en-US" dirty="0"/>
          </a:p>
        </p:txBody>
      </p:sp>
      <p:sp>
        <p:nvSpPr>
          <p:cNvPr id="8" name="TextBox 7"/>
          <p:cNvSpPr txBox="1"/>
          <p:nvPr/>
        </p:nvSpPr>
        <p:spPr>
          <a:xfrm>
            <a:off x="990600" y="34099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Create Resources</a:t>
            </a:r>
            <a:endParaRPr lang="en-US" dirty="0"/>
          </a:p>
        </p:txBody>
      </p:sp>
      <p:sp>
        <p:nvSpPr>
          <p:cNvPr id="9" name="TextBox 8"/>
          <p:cNvSpPr txBox="1"/>
          <p:nvPr/>
        </p:nvSpPr>
        <p:spPr>
          <a:xfrm>
            <a:off x="2971800" y="28003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Transform</a:t>
            </a:r>
            <a:endParaRPr lang="en-US" dirty="0"/>
          </a:p>
        </p:txBody>
      </p:sp>
      <p:sp>
        <p:nvSpPr>
          <p:cNvPr id="10" name="TextBox 9"/>
          <p:cNvSpPr txBox="1"/>
          <p:nvPr/>
        </p:nvSpPr>
        <p:spPr>
          <a:xfrm>
            <a:off x="2971800" y="34099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Create Resources</a:t>
            </a:r>
            <a:endParaRPr lang="en-US" dirty="0"/>
          </a:p>
        </p:txBody>
      </p:sp>
      <p:sp>
        <p:nvSpPr>
          <p:cNvPr id="11" name="TextBox 10"/>
          <p:cNvSpPr txBox="1"/>
          <p:nvPr/>
        </p:nvSpPr>
        <p:spPr>
          <a:xfrm>
            <a:off x="1959198" y="1581150"/>
            <a:ext cx="1698402" cy="33855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smtClean="0"/>
              <a:t>Associate Imagery</a:t>
            </a:r>
            <a:endParaRPr lang="en-US" dirty="0"/>
          </a:p>
        </p:txBody>
      </p:sp>
      <p:sp>
        <p:nvSpPr>
          <p:cNvPr id="13" name="TextBox 12"/>
          <p:cNvSpPr txBox="1"/>
          <p:nvPr/>
        </p:nvSpPr>
        <p:spPr>
          <a:xfrm>
            <a:off x="6172200" y="21907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Request</a:t>
            </a:r>
            <a:endParaRPr lang="en-US" dirty="0"/>
          </a:p>
        </p:txBody>
      </p:sp>
      <p:sp>
        <p:nvSpPr>
          <p:cNvPr id="14" name="TextBox 13"/>
          <p:cNvSpPr txBox="1"/>
          <p:nvPr/>
        </p:nvSpPr>
        <p:spPr>
          <a:xfrm>
            <a:off x="6172200" y="28003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smtClean="0"/>
              <a:t>Create Texture</a:t>
            </a:r>
            <a:endParaRPr lang="en-US" dirty="0"/>
          </a:p>
        </p:txBody>
      </p:sp>
      <p:sp>
        <p:nvSpPr>
          <p:cNvPr id="15" name="TextBox 14"/>
          <p:cNvSpPr txBox="1"/>
          <p:nvPr/>
        </p:nvSpPr>
        <p:spPr>
          <a:xfrm>
            <a:off x="6172200" y="3409950"/>
            <a:ext cx="1676400"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dirty="0" err="1" smtClean="0"/>
              <a:t>Reproject</a:t>
            </a:r>
            <a:endParaRPr lang="en-US" dirty="0"/>
          </a:p>
        </p:txBody>
      </p:sp>
      <p:cxnSp>
        <p:nvCxnSpPr>
          <p:cNvPr id="19" name="Straight Connector 18"/>
          <p:cNvCxnSpPr>
            <a:stCxn id="11" idx="3"/>
          </p:cNvCxnSpPr>
          <p:nvPr/>
        </p:nvCxnSpPr>
        <p:spPr>
          <a:xfrm flipV="1">
            <a:off x="3657600" y="1733550"/>
            <a:ext cx="3352800" cy="16877"/>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endCxn id="13" idx="0"/>
          </p:cNvCxnSpPr>
          <p:nvPr/>
        </p:nvCxnSpPr>
        <p:spPr>
          <a:xfrm>
            <a:off x="7010400" y="1733550"/>
            <a:ext cx="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2"/>
            <a:endCxn id="14" idx="0"/>
          </p:cNvCxnSpPr>
          <p:nvPr/>
        </p:nvCxnSpPr>
        <p:spPr>
          <a:xfrm>
            <a:off x="7010400" y="25293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2"/>
            <a:endCxn id="15" idx="0"/>
          </p:cNvCxnSpPr>
          <p:nvPr/>
        </p:nvCxnSpPr>
        <p:spPr>
          <a:xfrm>
            <a:off x="7010400" y="31389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1" idx="2"/>
            <a:endCxn id="4" idx="0"/>
          </p:cNvCxnSpPr>
          <p:nvPr/>
        </p:nvCxnSpPr>
        <p:spPr>
          <a:xfrm flipH="1">
            <a:off x="1828800" y="1919704"/>
            <a:ext cx="979599"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1" idx="2"/>
            <a:endCxn id="5" idx="0"/>
          </p:cNvCxnSpPr>
          <p:nvPr/>
        </p:nvCxnSpPr>
        <p:spPr>
          <a:xfrm>
            <a:off x="2808399" y="1919704"/>
            <a:ext cx="1001601"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4" idx="2"/>
            <a:endCxn id="7" idx="0"/>
          </p:cNvCxnSpPr>
          <p:nvPr/>
        </p:nvCxnSpPr>
        <p:spPr>
          <a:xfrm>
            <a:off x="1828800" y="25293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2"/>
            <a:endCxn id="8" idx="0"/>
          </p:cNvCxnSpPr>
          <p:nvPr/>
        </p:nvCxnSpPr>
        <p:spPr>
          <a:xfrm>
            <a:off x="1828800" y="31389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5" idx="2"/>
            <a:endCxn id="9" idx="0"/>
          </p:cNvCxnSpPr>
          <p:nvPr/>
        </p:nvCxnSpPr>
        <p:spPr>
          <a:xfrm>
            <a:off x="3810000" y="25293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9" idx="2"/>
            <a:endCxn id="10" idx="0"/>
          </p:cNvCxnSpPr>
          <p:nvPr/>
        </p:nvCxnSpPr>
        <p:spPr>
          <a:xfrm>
            <a:off x="3810000" y="3138904"/>
            <a:ext cx="0" cy="2710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568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LOD algorithm – Chunked LOD</a:t>
            </a:r>
          </a:p>
          <a:p>
            <a:r>
              <a:rPr lang="en-US" b="1" dirty="0" smtClean="0"/>
              <a:t>Mapping imagery to terrain</a:t>
            </a:r>
            <a:endParaRPr lang="en-US" b="1" dirty="0"/>
          </a:p>
          <a:p>
            <a:r>
              <a:rPr lang="en-US" dirty="0" smtClean="0"/>
              <a:t>Map </a:t>
            </a:r>
            <a:r>
              <a:rPr lang="en-US" dirty="0" err="1" smtClean="0"/>
              <a:t>reprojection</a:t>
            </a:r>
            <a:r>
              <a:rPr lang="en-US" dirty="0" smtClean="0"/>
              <a:t> on the GPU</a:t>
            </a:r>
          </a:p>
          <a:p>
            <a:r>
              <a:rPr lang="en-US" dirty="0" smtClean="0"/>
              <a:t>Horizon culling</a:t>
            </a:r>
          </a:p>
        </p:txBody>
      </p:sp>
    </p:spTree>
    <p:extLst>
      <p:ext uri="{BB962C8B-B14F-4D97-AF65-F5344CB8AC3E}">
        <p14:creationId xmlns:p14="http://schemas.microsoft.com/office/powerpoint/2010/main" val="2543793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C:\GitHub\agi-publications\SIGGRAPH2013\Ring\Texture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806" y="819151"/>
            <a:ext cx="7269528"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Mapping imagery to terrain</a:t>
            </a:r>
            <a:endParaRPr lang="en-US" dirty="0"/>
          </a:p>
        </p:txBody>
      </p:sp>
      <p:sp>
        <p:nvSpPr>
          <p:cNvPr id="7" name="Rectangle 6"/>
          <p:cNvSpPr/>
          <p:nvPr/>
        </p:nvSpPr>
        <p:spPr>
          <a:xfrm>
            <a:off x="765806"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806"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5806"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77394"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77394"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77394"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188982"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188982"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188982"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00570"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00570"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400570"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612158"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612158"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612158"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823746" y="8191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823746" y="20383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823746" y="3257553"/>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981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192788"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404376"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981200" y="20383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192788"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04376"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981200" y="32575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192788"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404376"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971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953000" y="3867150"/>
            <a:ext cx="152400" cy="152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Oval 4"/>
          <p:cNvSpPr/>
          <p:nvPr/>
        </p:nvSpPr>
        <p:spPr>
          <a:xfrm>
            <a:off x="2895600" y="1733550"/>
            <a:ext cx="152400" cy="15240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13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P spid="44" grpId="0" animBg="1"/>
      <p:bldP spid="45" grpId="0" animBg="1"/>
      <p:bldP spid="46" grpId="0" animBg="1"/>
      <p:bldP spid="11"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a:t>
            </a:r>
            <a:r>
              <a:rPr lang="en-US" dirty="0" err="1" smtClean="0"/>
              <a:t>Shader</a:t>
            </a:r>
            <a:endParaRPr lang="en-US" dirty="0"/>
          </a:p>
        </p:txBody>
      </p:sp>
      <p:sp>
        <p:nvSpPr>
          <p:cNvPr id="6" name="TextBox 5"/>
          <p:cNvSpPr txBox="1"/>
          <p:nvPr/>
        </p:nvSpPr>
        <p:spPr>
          <a:xfrm>
            <a:off x="1981200" y="2419350"/>
            <a:ext cx="184731" cy="338554"/>
          </a:xfrm>
          <a:prstGeom prst="rect">
            <a:avLst/>
          </a:prstGeom>
          <a:noFill/>
        </p:spPr>
        <p:txBody>
          <a:bodyPr wrap="none" rtlCol="0">
            <a:spAutoFit/>
          </a:bodyPr>
          <a:lstStyle/>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451568826"/>
              </p:ext>
            </p:extLst>
          </p:nvPr>
        </p:nvGraphicFramePr>
        <p:xfrm>
          <a:off x="533400" y="1608138"/>
          <a:ext cx="8124825" cy="2078037"/>
        </p:xfrm>
        <a:graphic>
          <a:graphicData uri="http://schemas.openxmlformats.org/presentationml/2006/ole">
            <mc:AlternateContent xmlns:mc="http://schemas.openxmlformats.org/markup-compatibility/2006">
              <mc:Choice xmlns:v="urn:schemas-microsoft-com:vml" Requires="v">
                <p:oleObj spid="_x0000_s3321" name="Document" r:id="rId5" imgW="8140700" imgH="2082800" progId="Word.Document.12">
                  <p:embed/>
                </p:oleObj>
              </mc:Choice>
              <mc:Fallback>
                <p:oleObj name="Document" r:id="rId5" imgW="8140700" imgH="2082800" progId="Word.Document.12">
                  <p:embed/>
                  <p:pic>
                    <p:nvPicPr>
                      <p:cNvPr id="0" name=""/>
                      <p:cNvPicPr/>
                      <p:nvPr/>
                    </p:nvPicPr>
                    <p:blipFill>
                      <a:blip r:embed="rId6"/>
                      <a:stretch>
                        <a:fillRect/>
                      </a:stretch>
                    </p:blipFill>
                    <p:spPr>
                      <a:xfrm>
                        <a:off x="533400" y="1608138"/>
                        <a:ext cx="8124825" cy="207803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15155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9" descr="C:\GitHub\agi-publications\SIGGRAPH2013\Ring\TextureCoordina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806" y="819151"/>
            <a:ext cx="7269528"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Texture Scale</a:t>
            </a:r>
            <a:endParaRPr lang="en-US" dirty="0"/>
          </a:p>
        </p:txBody>
      </p:sp>
      <p:sp>
        <p:nvSpPr>
          <p:cNvPr id="36" name="Rectangle 35"/>
          <p:cNvSpPr/>
          <p:nvPr/>
        </p:nvSpPr>
        <p:spPr>
          <a:xfrm>
            <a:off x="4191000" y="2038350"/>
            <a:ext cx="4191000" cy="523220"/>
          </a:xfrm>
          <a:prstGeom prst="rect">
            <a:avLst/>
          </a:prstGeom>
        </p:spPr>
        <p:txBody>
          <a:bodyPr wrap="square">
            <a:spAutoFit/>
          </a:bodyPr>
          <a:lstStyle/>
          <a:p>
            <a:r>
              <a:rPr lang="en-US" sz="1400" dirty="0" err="1" smtClean="0">
                <a:latin typeface="Consolas"/>
                <a:cs typeface="Consolas"/>
              </a:rPr>
              <a:t>scaleX</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terrainWidth</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imageryWidth</a:t>
            </a:r>
            <a:endParaRPr lang="en-US" sz="1400" dirty="0">
              <a:latin typeface="Consolas"/>
              <a:cs typeface="Consolas"/>
            </a:endParaRPr>
          </a:p>
          <a:p>
            <a:r>
              <a:rPr lang="en-US" sz="1400" dirty="0" err="1" smtClean="0">
                <a:latin typeface="Consolas"/>
                <a:cs typeface="Consolas"/>
              </a:rPr>
              <a:t>scaleY</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terrainHeight</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imageryHeight</a:t>
            </a:r>
            <a:endParaRPr lang="en-US" sz="1400" dirty="0">
              <a:latin typeface="Consolas"/>
              <a:cs typeface="Consolas"/>
            </a:endParaRPr>
          </a:p>
        </p:txBody>
      </p:sp>
      <p:cxnSp>
        <p:nvCxnSpPr>
          <p:cNvPr id="38" name="Straight Arrow Connector 37"/>
          <p:cNvCxnSpPr/>
          <p:nvPr/>
        </p:nvCxnSpPr>
        <p:spPr>
          <a:xfrm>
            <a:off x="457200" y="2190750"/>
            <a:ext cx="1225296"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81000" y="2190750"/>
            <a:ext cx="1368580" cy="338554"/>
          </a:xfrm>
          <a:prstGeom prst="rect">
            <a:avLst/>
          </a:prstGeom>
          <a:noFill/>
        </p:spPr>
        <p:txBody>
          <a:bodyPr wrap="none" rtlCol="0">
            <a:spAutoFit/>
          </a:bodyPr>
          <a:lstStyle/>
          <a:p>
            <a:r>
              <a:rPr lang="en-US" dirty="0" err="1" smtClean="0">
                <a:solidFill>
                  <a:schemeClr val="accent1"/>
                </a:solidFill>
              </a:rPr>
              <a:t>imageryWidth</a:t>
            </a:r>
            <a:endParaRPr lang="en-US" dirty="0">
              <a:solidFill>
                <a:schemeClr val="accent1"/>
              </a:solidFill>
            </a:endParaRPr>
          </a:p>
        </p:txBody>
      </p:sp>
      <p:cxnSp>
        <p:nvCxnSpPr>
          <p:cNvPr id="42" name="Straight Arrow Connector 41"/>
          <p:cNvCxnSpPr/>
          <p:nvPr/>
        </p:nvCxnSpPr>
        <p:spPr>
          <a:xfrm>
            <a:off x="1410712" y="4095750"/>
            <a:ext cx="217068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783009" y="4095750"/>
            <a:ext cx="1384546" cy="338554"/>
          </a:xfrm>
          <a:prstGeom prst="rect">
            <a:avLst/>
          </a:prstGeom>
          <a:noFill/>
        </p:spPr>
        <p:txBody>
          <a:bodyPr wrap="none" rtlCol="0">
            <a:spAutoFit/>
          </a:bodyPr>
          <a:lstStyle/>
          <a:p>
            <a:r>
              <a:rPr lang="en-US" dirty="0" err="1" smtClean="0">
                <a:solidFill>
                  <a:schemeClr val="accent1"/>
                </a:solidFill>
              </a:rPr>
              <a:t>terrainWidth</a:t>
            </a:r>
            <a:endParaRPr lang="en-US" dirty="0">
              <a:solidFill>
                <a:schemeClr val="accent1"/>
              </a:solidFill>
            </a:endParaRPr>
          </a:p>
        </p:txBody>
      </p:sp>
      <p:cxnSp>
        <p:nvCxnSpPr>
          <p:cNvPr id="44" name="Straight Arrow Connector 43"/>
          <p:cNvCxnSpPr/>
          <p:nvPr/>
        </p:nvCxnSpPr>
        <p:spPr>
          <a:xfrm>
            <a:off x="1828800" y="819150"/>
            <a:ext cx="0" cy="12192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831820" y="1123950"/>
            <a:ext cx="1403526" cy="338554"/>
          </a:xfrm>
          <a:prstGeom prst="rect">
            <a:avLst/>
          </a:prstGeom>
          <a:noFill/>
        </p:spPr>
        <p:txBody>
          <a:bodyPr wrap="none" rtlCol="0">
            <a:spAutoFit/>
          </a:bodyPr>
          <a:lstStyle/>
          <a:p>
            <a:r>
              <a:rPr lang="en-US" dirty="0" err="1" smtClean="0">
                <a:solidFill>
                  <a:schemeClr val="accent1"/>
                </a:solidFill>
              </a:rPr>
              <a:t>imageryHeight</a:t>
            </a:r>
            <a:endParaRPr lang="en-US" dirty="0">
              <a:solidFill>
                <a:schemeClr val="accent1"/>
              </a:solidFill>
            </a:endParaRPr>
          </a:p>
        </p:txBody>
      </p:sp>
      <p:cxnSp>
        <p:nvCxnSpPr>
          <p:cNvPr id="48" name="Straight Arrow Connector 47"/>
          <p:cNvCxnSpPr/>
          <p:nvPr/>
        </p:nvCxnSpPr>
        <p:spPr>
          <a:xfrm>
            <a:off x="3622654" y="1809750"/>
            <a:ext cx="0" cy="2159887"/>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625674" y="3071396"/>
            <a:ext cx="1293624" cy="338554"/>
          </a:xfrm>
          <a:prstGeom prst="rect">
            <a:avLst/>
          </a:prstGeom>
          <a:noFill/>
        </p:spPr>
        <p:txBody>
          <a:bodyPr wrap="none" rtlCol="0">
            <a:spAutoFit/>
          </a:bodyPr>
          <a:lstStyle/>
          <a:p>
            <a:r>
              <a:rPr lang="en-US" dirty="0" err="1" smtClean="0">
                <a:solidFill>
                  <a:schemeClr val="accent1"/>
                </a:solidFill>
              </a:rPr>
              <a:t>terrainHeight</a:t>
            </a:r>
            <a:endParaRPr lang="en-US" dirty="0">
              <a:solidFill>
                <a:schemeClr val="accent1"/>
              </a:solidFill>
            </a:endParaRPr>
          </a:p>
        </p:txBody>
      </p:sp>
      <p:sp>
        <p:nvSpPr>
          <p:cNvPr id="16" name="Rectangle 15"/>
          <p:cNvSpPr/>
          <p:nvPr/>
        </p:nvSpPr>
        <p:spPr>
          <a:xfrm>
            <a:off x="765806"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65806"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5806"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977394"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977394"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77394"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188982" y="8191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188982" y="2038350"/>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188982" y="32575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400570"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400570"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00570"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612158" y="8191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612158" y="2038351"/>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612158" y="32575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823746" y="8191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823746" y="2038352"/>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823746" y="3257553"/>
            <a:ext cx="1211588" cy="1219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192788"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4404376"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981200" y="20383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192788"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404376" y="20383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988812" y="32575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192788"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404376" y="3257553"/>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81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971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772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19"/>
                                        </p:tgtEl>
                                      </p:cBhvr>
                                    </p:animEffect>
                                    <p:set>
                                      <p:cBhvr>
                                        <p:cTn id="19" dur="1" fill="hold">
                                          <p:stCondLst>
                                            <p:cond delay="499"/>
                                          </p:stCondLst>
                                        </p:cTn>
                                        <p:tgtEl>
                                          <p:spTgt spid="1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24"/>
                                        </p:tgtEl>
                                      </p:cBhvr>
                                    </p:animEffect>
                                    <p:set>
                                      <p:cBhvr>
                                        <p:cTn id="31" dur="1" fill="hold">
                                          <p:stCondLst>
                                            <p:cond delay="499"/>
                                          </p:stCondLst>
                                        </p:cTn>
                                        <p:tgtEl>
                                          <p:spTgt spid="24"/>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26"/>
                                        </p:tgtEl>
                                      </p:cBhvr>
                                    </p:animEffect>
                                    <p:set>
                                      <p:cBhvr>
                                        <p:cTn id="37" dur="1" fill="hold">
                                          <p:stCondLst>
                                            <p:cond delay="499"/>
                                          </p:stCondLst>
                                        </p:cTn>
                                        <p:tgtEl>
                                          <p:spTgt spid="26"/>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27"/>
                                        </p:tgtEl>
                                      </p:cBhvr>
                                    </p:animEffect>
                                    <p:set>
                                      <p:cBhvr>
                                        <p:cTn id="40" dur="1" fill="hold">
                                          <p:stCondLst>
                                            <p:cond delay="499"/>
                                          </p:stCondLst>
                                        </p:cTn>
                                        <p:tgtEl>
                                          <p:spTgt spid="27"/>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28"/>
                                        </p:tgtEl>
                                      </p:cBhvr>
                                    </p:animEffect>
                                    <p:set>
                                      <p:cBhvr>
                                        <p:cTn id="43" dur="1" fill="hold">
                                          <p:stCondLst>
                                            <p:cond delay="499"/>
                                          </p:stCondLst>
                                        </p:cTn>
                                        <p:tgtEl>
                                          <p:spTgt spid="28"/>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29"/>
                                        </p:tgtEl>
                                      </p:cBhvr>
                                    </p:animEffect>
                                    <p:set>
                                      <p:cBhvr>
                                        <p:cTn id="46" dur="1" fill="hold">
                                          <p:stCondLst>
                                            <p:cond delay="499"/>
                                          </p:stCondLst>
                                        </p:cTn>
                                        <p:tgtEl>
                                          <p:spTgt spid="29"/>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30"/>
                                        </p:tgtEl>
                                      </p:cBhvr>
                                    </p:animEffect>
                                    <p:set>
                                      <p:cBhvr>
                                        <p:cTn id="49" dur="1" fill="hold">
                                          <p:stCondLst>
                                            <p:cond delay="499"/>
                                          </p:stCondLst>
                                        </p:cTn>
                                        <p:tgtEl>
                                          <p:spTgt spid="30"/>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33"/>
                                        </p:tgtEl>
                                      </p:cBhvr>
                                    </p:animEffect>
                                    <p:set>
                                      <p:cBhvr>
                                        <p:cTn id="55" dur="1" fill="hold">
                                          <p:stCondLst>
                                            <p:cond delay="499"/>
                                          </p:stCondLst>
                                        </p:cTn>
                                        <p:tgtEl>
                                          <p:spTgt spid="33"/>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34"/>
                                        </p:tgtEl>
                                      </p:cBhvr>
                                    </p:animEffect>
                                    <p:set>
                                      <p:cBhvr>
                                        <p:cTn id="58" dur="1" fill="hold">
                                          <p:stCondLst>
                                            <p:cond delay="499"/>
                                          </p:stCondLst>
                                        </p:cTn>
                                        <p:tgtEl>
                                          <p:spTgt spid="34"/>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35"/>
                                        </p:tgtEl>
                                      </p:cBhvr>
                                    </p:animEffect>
                                    <p:set>
                                      <p:cBhvr>
                                        <p:cTn id="61" dur="1" fill="hold">
                                          <p:stCondLst>
                                            <p:cond delay="499"/>
                                          </p:stCondLst>
                                        </p:cTn>
                                        <p:tgtEl>
                                          <p:spTgt spid="35"/>
                                        </p:tgtEl>
                                        <p:attrNameLst>
                                          <p:attrName>style.visibility</p:attrName>
                                        </p:attrNameLst>
                                      </p:cBhvr>
                                      <p:to>
                                        <p:strVal val="hidden"/>
                                      </p:to>
                                    </p:set>
                                  </p:childTnLst>
                                </p:cTn>
                              </p:par>
                              <p:par>
                                <p:cTn id="62" presetID="9" presetClass="exit" presetSubtype="0" fill="hold" grpId="1" nodeType="withEffect">
                                  <p:stCondLst>
                                    <p:cond delay="0"/>
                                  </p:stCondLst>
                                  <p:childTnLst>
                                    <p:animEffect transition="out" filter="dissolve">
                                      <p:cBhvr>
                                        <p:cTn id="63" dur="500"/>
                                        <p:tgtEl>
                                          <p:spTgt spid="39"/>
                                        </p:tgtEl>
                                      </p:cBhvr>
                                    </p:animEffect>
                                    <p:set>
                                      <p:cBhvr>
                                        <p:cTn id="64" dur="1" fill="hold">
                                          <p:stCondLst>
                                            <p:cond delay="499"/>
                                          </p:stCondLst>
                                        </p:cTn>
                                        <p:tgtEl>
                                          <p:spTgt spid="39"/>
                                        </p:tgtEl>
                                        <p:attrNameLst>
                                          <p:attrName>style.visibility</p:attrName>
                                        </p:attrNameLst>
                                      </p:cBhvr>
                                      <p:to>
                                        <p:strVal val="hidden"/>
                                      </p:to>
                                    </p:set>
                                  </p:childTnLst>
                                </p:cTn>
                              </p:par>
                              <p:par>
                                <p:cTn id="65" presetID="9" presetClass="exit" presetSubtype="0" fill="hold" grpId="1" nodeType="withEffect">
                                  <p:stCondLst>
                                    <p:cond delay="0"/>
                                  </p:stCondLst>
                                  <p:childTnLst>
                                    <p:animEffect transition="out" filter="dissolve">
                                      <p:cBhvr>
                                        <p:cTn id="66" dur="500"/>
                                        <p:tgtEl>
                                          <p:spTgt spid="40"/>
                                        </p:tgtEl>
                                      </p:cBhvr>
                                    </p:animEffect>
                                    <p:set>
                                      <p:cBhvr>
                                        <p:cTn id="67" dur="1" fill="hold">
                                          <p:stCondLst>
                                            <p:cond delay="499"/>
                                          </p:stCondLst>
                                        </p:cTn>
                                        <p:tgtEl>
                                          <p:spTgt spid="40"/>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45"/>
                                        </p:tgtEl>
                                      </p:cBhvr>
                                    </p:animEffect>
                                    <p:set>
                                      <p:cBhvr>
                                        <p:cTn id="70" dur="1" fill="hold">
                                          <p:stCondLst>
                                            <p:cond delay="499"/>
                                          </p:stCondLst>
                                        </p:cTn>
                                        <p:tgtEl>
                                          <p:spTgt spid="45"/>
                                        </p:tgtEl>
                                        <p:attrNameLst>
                                          <p:attrName>style.visibility</p:attrName>
                                        </p:attrNameLst>
                                      </p:cBhvr>
                                      <p:to>
                                        <p:strVal val="hidden"/>
                                      </p:to>
                                    </p:set>
                                  </p:childTnLst>
                                </p:cTn>
                              </p:par>
                              <p:par>
                                <p:cTn id="71" presetID="9" presetClass="exit" presetSubtype="0" fill="hold" grpId="1" nodeType="withEffect">
                                  <p:stCondLst>
                                    <p:cond delay="0"/>
                                  </p:stCondLst>
                                  <p:childTnLst>
                                    <p:animEffect transition="out" filter="dissolve">
                                      <p:cBhvr>
                                        <p:cTn id="72" dur="500"/>
                                        <p:tgtEl>
                                          <p:spTgt spid="46"/>
                                        </p:tgtEl>
                                      </p:cBhvr>
                                    </p:animEffect>
                                    <p:set>
                                      <p:cBhvr>
                                        <p:cTn id="73" dur="1" fill="hold">
                                          <p:stCondLst>
                                            <p:cond delay="499"/>
                                          </p:stCondLst>
                                        </p:cTn>
                                        <p:tgtEl>
                                          <p:spTgt spid="46"/>
                                        </p:tgtEl>
                                        <p:attrNameLst>
                                          <p:attrName>style.visibility</p:attrName>
                                        </p:attrNameLst>
                                      </p:cBhvr>
                                      <p:to>
                                        <p:strVal val="hidden"/>
                                      </p:to>
                                    </p:set>
                                  </p:childTnLst>
                                </p:cTn>
                              </p:par>
                              <p:par>
                                <p:cTn id="74" presetID="9" presetClass="exit" presetSubtype="0" fill="hold" grpId="1" nodeType="withEffect">
                                  <p:stCondLst>
                                    <p:cond delay="0"/>
                                  </p:stCondLst>
                                  <p:childTnLst>
                                    <p:animEffect transition="out" filter="dissolve">
                                      <p:cBhvr>
                                        <p:cTn id="75" dur="500"/>
                                        <p:tgtEl>
                                          <p:spTgt spid="50"/>
                                        </p:tgtEl>
                                      </p:cBhvr>
                                    </p:animEffect>
                                    <p:set>
                                      <p:cBhvr>
                                        <p:cTn id="76" dur="1" fill="hold">
                                          <p:stCondLst>
                                            <p:cond delay="499"/>
                                          </p:stCondLst>
                                        </p:cTn>
                                        <p:tgtEl>
                                          <p:spTgt spid="50"/>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51"/>
                                        </p:tgtEl>
                                      </p:cBhvr>
                                    </p:animEffect>
                                    <p:set>
                                      <p:cBhvr>
                                        <p:cTn id="79" dur="1" fill="hold">
                                          <p:stCondLst>
                                            <p:cond delay="499"/>
                                          </p:stCondLst>
                                        </p:cTn>
                                        <p:tgtEl>
                                          <p:spTgt spid="51"/>
                                        </p:tgtEl>
                                        <p:attrNameLst>
                                          <p:attrName>style.visibility</p:attrName>
                                        </p:attrNameLst>
                                      </p:cBhvr>
                                      <p:to>
                                        <p:strVal val="hidden"/>
                                      </p:to>
                                    </p:set>
                                  </p:childTnLst>
                                </p:cTn>
                              </p:par>
                              <p:par>
                                <p:cTn id="80" presetID="9" presetClass="exit" presetSubtype="0" fill="hold" grpId="1" nodeType="withEffect">
                                  <p:stCondLst>
                                    <p:cond delay="0"/>
                                  </p:stCondLst>
                                  <p:childTnLst>
                                    <p:animEffect transition="out" filter="dissolve">
                                      <p:cBhvr>
                                        <p:cTn id="81" dur="500"/>
                                        <p:tgtEl>
                                          <p:spTgt spid="52"/>
                                        </p:tgtEl>
                                      </p:cBhvr>
                                    </p:animEffect>
                                    <p:set>
                                      <p:cBhvr>
                                        <p:cTn id="82" dur="1" fill="hold">
                                          <p:stCondLst>
                                            <p:cond delay="499"/>
                                          </p:stCondLst>
                                        </p:cTn>
                                        <p:tgtEl>
                                          <p:spTgt spid="52"/>
                                        </p:tgtEl>
                                        <p:attrNameLst>
                                          <p:attrName>style.visibility</p:attrName>
                                        </p:attrNameLst>
                                      </p:cBhvr>
                                      <p:to>
                                        <p:strVal val="hidden"/>
                                      </p:to>
                                    </p:set>
                                  </p:childTnLst>
                                </p:cTn>
                              </p:par>
                              <p:par>
                                <p:cTn id="83" presetID="9" presetClass="exit" presetSubtype="0" fill="hold" grpId="1" nodeType="withEffect">
                                  <p:stCondLst>
                                    <p:cond delay="0"/>
                                  </p:stCondLst>
                                  <p:childTnLst>
                                    <p:animEffect transition="out" filter="dissolve">
                                      <p:cBhvr>
                                        <p:cTn id="84" dur="500"/>
                                        <p:tgtEl>
                                          <p:spTgt spid="53"/>
                                        </p:tgtEl>
                                      </p:cBhvr>
                                    </p:animEffect>
                                    <p:set>
                                      <p:cBhvr>
                                        <p:cTn id="85" dur="1" fill="hold">
                                          <p:stCondLst>
                                            <p:cond delay="499"/>
                                          </p:stCondLst>
                                        </p:cTn>
                                        <p:tgtEl>
                                          <p:spTgt spid="53"/>
                                        </p:tgtEl>
                                        <p:attrNameLst>
                                          <p:attrName>style.visibility</p:attrName>
                                        </p:attrNameLst>
                                      </p:cBhvr>
                                      <p:to>
                                        <p:strVal val="hidden"/>
                                      </p:to>
                                    </p:set>
                                  </p:childTnLst>
                                </p:cTn>
                              </p:par>
                            </p:childTnLst>
                          </p:cTn>
                        </p:par>
                        <p:par>
                          <p:cTn id="86" fill="hold">
                            <p:stCondLst>
                              <p:cond delay="500"/>
                            </p:stCondLst>
                            <p:childTnLst>
                              <p:par>
                                <p:cTn id="87" presetID="35" presetClass="path" presetSubtype="0" accel="50000" decel="50000" fill="hold" grpId="0" nodeType="afterEffect">
                                  <p:stCondLst>
                                    <p:cond delay="0"/>
                                  </p:stCondLst>
                                  <p:childTnLst>
                                    <p:animMotion origin="layout" path="M -2.5E-6 2.22222E-6 L -0.16614 2.22222E-6 " pathEditMode="relative" rAng="0" ptsTypes="AA">
                                      <p:cBhvr>
                                        <p:cTn id="88" dur="1000" fill="hold"/>
                                        <p:tgtEl>
                                          <p:spTgt spid="23"/>
                                        </p:tgtEl>
                                        <p:attrNameLst>
                                          <p:attrName>ppt_x</p:attrName>
                                          <p:attrName>ppt_y</p:attrName>
                                        </p:attrNameLst>
                                      </p:cBhvr>
                                      <p:rCtr x="-8316" y="0"/>
                                    </p:animMotion>
                                  </p:childTnLst>
                                </p:cTn>
                              </p:par>
                              <p:par>
                                <p:cTn id="89" presetID="35" presetClass="path" presetSubtype="0" accel="50000" decel="50000" fill="hold" grpId="0" nodeType="withEffect">
                                  <p:stCondLst>
                                    <p:cond delay="0"/>
                                  </p:stCondLst>
                                  <p:childTnLst>
                                    <p:animMotion origin="layout" path="M 3.33333E-6 7.40741E-7 L -0.16667 7.40741E-7 " pathEditMode="relative" rAng="0" ptsTypes="AA">
                                      <p:cBhvr>
                                        <p:cTn id="90" dur="1000" fill="hold"/>
                                        <p:tgtEl>
                                          <p:spTgt spid="32"/>
                                        </p:tgtEl>
                                        <p:attrNameLst>
                                          <p:attrName>ppt_x</p:attrName>
                                          <p:attrName>ppt_y</p:attrName>
                                        </p:attrNameLst>
                                      </p:cBhvr>
                                      <p:rCtr x="-8333" y="0"/>
                                    </p:animMotion>
                                  </p:childTnLst>
                                </p:cTn>
                              </p:par>
                            </p:childTnLst>
                          </p:cTn>
                        </p:par>
                        <p:par>
                          <p:cTn id="91" fill="hold">
                            <p:stCondLst>
                              <p:cond delay="1500"/>
                            </p:stCondLst>
                            <p:childTnLst>
                              <p:par>
                                <p:cTn id="92" presetID="1" presetClass="entr" presetSubtype="0" fill="hold" grpId="0" nodeType="afterEffect">
                                  <p:stCondLst>
                                    <p:cond delay="0"/>
                                  </p:stCondLst>
                                  <p:childTnLst>
                                    <p:set>
                                      <p:cBhvr>
                                        <p:cTn id="93" dur="1" fill="hold">
                                          <p:stCondLst>
                                            <p:cond delay="0"/>
                                          </p:stCondLst>
                                        </p:cTn>
                                        <p:tgtEl>
                                          <p:spTgt spid="43"/>
                                        </p:tgtEl>
                                        <p:attrNameLst>
                                          <p:attrName>style.visibility</p:attrName>
                                        </p:attrNameLst>
                                      </p:cBhvr>
                                      <p:to>
                                        <p:strVal val="visible"/>
                                      </p:to>
                                    </p:set>
                                  </p:childTnLst>
                                </p:cTn>
                              </p:par>
                            </p:childTnLst>
                          </p:cTn>
                        </p:par>
                        <p:par>
                          <p:cTn id="94" fill="hold">
                            <p:stCondLst>
                              <p:cond delay="1500"/>
                            </p:stCondLst>
                            <p:childTnLst>
                              <p:par>
                                <p:cTn id="95" presetID="1" presetClass="entr" presetSubtype="0" fill="hold" nodeType="afterEffect">
                                  <p:stCondLst>
                                    <p:cond delay="0"/>
                                  </p:stCondLst>
                                  <p:childTnLst>
                                    <p:set>
                                      <p:cBhvr>
                                        <p:cTn id="96" dur="1" fill="hold">
                                          <p:stCondLst>
                                            <p:cond delay="0"/>
                                          </p:stCondLst>
                                        </p:cTn>
                                        <p:tgtEl>
                                          <p:spTgt spid="42"/>
                                        </p:tgtEl>
                                        <p:attrNameLst>
                                          <p:attrName>style.visibility</p:attrName>
                                        </p:attrNameLst>
                                      </p:cBhvr>
                                      <p:to>
                                        <p:strVal val="visible"/>
                                      </p:to>
                                    </p:set>
                                  </p:childTnLst>
                                </p:cTn>
                              </p:par>
                            </p:childTnLst>
                          </p:cTn>
                        </p:par>
                        <p:par>
                          <p:cTn id="97" fill="hold">
                            <p:stCondLst>
                              <p:cond delay="1500"/>
                            </p:stCondLst>
                            <p:childTnLst>
                              <p:par>
                                <p:cTn id="98" presetID="1" presetClass="entr" presetSubtype="0" fill="hold" nodeType="afterEffect">
                                  <p:stCondLst>
                                    <p:cond delay="0"/>
                                  </p:stCondLst>
                                  <p:childTnLst>
                                    <p:set>
                                      <p:cBhvr>
                                        <p:cTn id="99" dur="1" fill="hold">
                                          <p:stCondLst>
                                            <p:cond delay="0"/>
                                          </p:stCondLst>
                                        </p:cTn>
                                        <p:tgtEl>
                                          <p:spTgt spid="38"/>
                                        </p:tgtEl>
                                        <p:attrNameLst>
                                          <p:attrName>style.visibility</p:attrName>
                                        </p:attrNameLst>
                                      </p:cBhvr>
                                      <p:to>
                                        <p:strVal val="visible"/>
                                      </p:to>
                                    </p:set>
                                  </p:childTnLst>
                                </p:cTn>
                              </p:par>
                            </p:childTnLst>
                          </p:cTn>
                        </p:par>
                        <p:par>
                          <p:cTn id="100" fill="hold">
                            <p:stCondLst>
                              <p:cond delay="1500"/>
                            </p:stCondLst>
                            <p:childTnLst>
                              <p:par>
                                <p:cTn id="101" presetID="1" presetClass="entr" presetSubtype="0" fill="hold" grpId="0" nodeType="after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childTnLst>
                          </p:cTn>
                        </p:par>
                        <p:par>
                          <p:cTn id="103" fill="hold">
                            <p:stCondLst>
                              <p:cond delay="1500"/>
                            </p:stCondLst>
                            <p:childTnLst>
                              <p:par>
                                <p:cTn id="104" presetID="1" presetClass="entr" presetSubtype="0" fill="hold" nodeType="afterEffect">
                                  <p:stCondLst>
                                    <p:cond delay="0"/>
                                  </p:stCondLst>
                                  <p:childTnLst>
                                    <p:set>
                                      <p:cBhvr>
                                        <p:cTn id="105" dur="1" fill="hold">
                                          <p:stCondLst>
                                            <p:cond delay="0"/>
                                          </p:stCondLst>
                                        </p:cTn>
                                        <p:tgtEl>
                                          <p:spTgt spid="44"/>
                                        </p:tgtEl>
                                        <p:attrNameLst>
                                          <p:attrName>style.visibility</p:attrName>
                                        </p:attrNameLst>
                                      </p:cBhvr>
                                      <p:to>
                                        <p:strVal val="visible"/>
                                      </p:to>
                                    </p:set>
                                  </p:childTnLst>
                                </p:cTn>
                              </p:par>
                            </p:childTnLst>
                          </p:cTn>
                        </p:par>
                        <p:par>
                          <p:cTn id="106" fill="hold">
                            <p:stCondLst>
                              <p:cond delay="1500"/>
                            </p:stCondLst>
                            <p:childTnLst>
                              <p:par>
                                <p:cTn id="107" presetID="1" presetClass="entr" presetSubtype="0" fill="hold" grpId="0" nodeType="afterEffect">
                                  <p:stCondLst>
                                    <p:cond delay="0"/>
                                  </p:stCondLst>
                                  <p:childTnLst>
                                    <p:set>
                                      <p:cBhvr>
                                        <p:cTn id="108" dur="1" fill="hold">
                                          <p:stCondLst>
                                            <p:cond delay="0"/>
                                          </p:stCondLst>
                                        </p:cTn>
                                        <p:tgtEl>
                                          <p:spTgt spid="47"/>
                                        </p:tgtEl>
                                        <p:attrNameLst>
                                          <p:attrName>style.visibility</p:attrName>
                                        </p:attrNameLst>
                                      </p:cBhvr>
                                      <p:to>
                                        <p:strVal val="visible"/>
                                      </p:to>
                                    </p:set>
                                  </p:childTnLst>
                                </p:cTn>
                              </p:par>
                            </p:childTnLst>
                          </p:cTn>
                        </p:par>
                        <p:par>
                          <p:cTn id="109" fill="hold">
                            <p:stCondLst>
                              <p:cond delay="1500"/>
                            </p:stCondLst>
                            <p:childTnLst>
                              <p:par>
                                <p:cTn id="110" presetID="1"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childTnLst>
                                </p:cTn>
                              </p:par>
                            </p:childTnLst>
                          </p:cTn>
                        </p:par>
                        <p:par>
                          <p:cTn id="112" fill="hold">
                            <p:stCondLst>
                              <p:cond delay="1500"/>
                            </p:stCondLst>
                            <p:childTnLst>
                              <p:par>
                                <p:cTn id="113" presetID="1" presetClass="entr" presetSubtype="0" fill="hold" nodeType="afterEffect">
                                  <p:stCondLst>
                                    <p:cond delay="0"/>
                                  </p:stCondLst>
                                  <p:childTnLst>
                                    <p:set>
                                      <p:cBhvr>
                                        <p:cTn id="114" dur="1" fill="hold">
                                          <p:stCondLst>
                                            <p:cond delay="0"/>
                                          </p:stCondLst>
                                        </p:cTn>
                                        <p:tgtEl>
                                          <p:spTgt spid="48"/>
                                        </p:tgtEl>
                                        <p:attrNameLst>
                                          <p:attrName>style.visibility</p:attrName>
                                        </p:attrNameLst>
                                      </p:cBhvr>
                                      <p:to>
                                        <p:strVal val="visible"/>
                                      </p:to>
                                    </p:set>
                                  </p:childTnLst>
                                </p:cTn>
                              </p:par>
                            </p:childTnLst>
                          </p:cTn>
                        </p:par>
                        <p:par>
                          <p:cTn id="115" fill="hold">
                            <p:stCondLst>
                              <p:cond delay="1500"/>
                            </p:stCondLst>
                            <p:childTnLst>
                              <p:par>
                                <p:cTn id="116" presetID="1" presetClass="entr" presetSubtype="0" fill="hold" grpId="0" nodeType="afterEffect">
                                  <p:stCondLst>
                                    <p:cond delay="0"/>
                                  </p:stCondLst>
                                  <p:childTnLst>
                                    <p:set>
                                      <p:cBhvr>
                                        <p:cTn id="11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1" grpId="0"/>
      <p:bldP spid="43" grpId="0"/>
      <p:bldP spid="47" grpId="0"/>
      <p:bldP spid="49" grpId="0"/>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P spid="39" grpId="1" animBg="1"/>
      <p:bldP spid="40" grpId="1" animBg="1"/>
      <p:bldP spid="45" grpId="1" animBg="1"/>
      <p:bldP spid="46" grpId="1" animBg="1"/>
      <p:bldP spid="50" grpId="1" animBg="1"/>
      <p:bldP spid="51" grpId="1" animBg="1"/>
      <p:bldP spid="52" grpId="1" animBg="1"/>
      <p:bldP spid="53" grpId="1" animBg="1"/>
      <p:bldP spid="23"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Translation</a:t>
            </a:r>
            <a:endParaRPr lang="en-US" dirty="0"/>
          </a:p>
        </p:txBody>
      </p:sp>
      <p:sp>
        <p:nvSpPr>
          <p:cNvPr id="6" name="Rectangle 5"/>
          <p:cNvSpPr/>
          <p:nvPr/>
        </p:nvSpPr>
        <p:spPr>
          <a:xfrm>
            <a:off x="3657600" y="2038350"/>
            <a:ext cx="5105400" cy="523220"/>
          </a:xfrm>
          <a:prstGeom prst="rect">
            <a:avLst/>
          </a:prstGeom>
        </p:spPr>
        <p:txBody>
          <a:bodyPr wrap="square">
            <a:spAutoFit/>
          </a:bodyPr>
          <a:lstStyle/>
          <a:p>
            <a:r>
              <a:rPr lang="en-US" sz="1400" dirty="0" err="1" smtClean="0">
                <a:latin typeface="Consolas"/>
                <a:cs typeface="Consolas"/>
              </a:rPr>
              <a:t>translationX</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scaleX</a:t>
            </a:r>
            <a:r>
              <a:rPr lang="en-US" sz="1400" dirty="0" smtClean="0">
                <a:latin typeface="Consolas"/>
                <a:cs typeface="Consolas"/>
              </a:rPr>
              <a:t> * </a:t>
            </a:r>
            <a:r>
              <a:rPr lang="en-US" sz="1400" dirty="0" err="1" smtClean="0">
                <a:latin typeface="Consolas"/>
                <a:cs typeface="Consolas"/>
              </a:rPr>
              <a:t>offsetX</a:t>
            </a:r>
            <a:r>
              <a:rPr lang="en-US" sz="1400" dirty="0" smtClean="0">
                <a:latin typeface="Consolas"/>
                <a:cs typeface="Consolas"/>
              </a:rPr>
              <a:t> / </a:t>
            </a:r>
            <a:r>
              <a:rPr lang="en-US" sz="1400" dirty="0" err="1" smtClean="0">
                <a:latin typeface="Consolas"/>
                <a:cs typeface="Consolas"/>
              </a:rPr>
              <a:t>terrainWidth</a:t>
            </a:r>
            <a:endParaRPr lang="en-US" sz="1400" dirty="0">
              <a:latin typeface="Consolas"/>
              <a:cs typeface="Consolas"/>
            </a:endParaRPr>
          </a:p>
          <a:p>
            <a:r>
              <a:rPr lang="en-US" sz="1400" dirty="0" err="1" smtClean="0">
                <a:latin typeface="Consolas"/>
                <a:cs typeface="Consolas"/>
              </a:rPr>
              <a:t>translationY</a:t>
            </a:r>
            <a:r>
              <a:rPr lang="en-US" sz="1400" dirty="0" smtClean="0">
                <a:latin typeface="Consolas"/>
                <a:cs typeface="Consolas"/>
              </a:rPr>
              <a:t> </a:t>
            </a:r>
            <a:r>
              <a:rPr lang="en-US" sz="1400" dirty="0">
                <a:latin typeface="Consolas"/>
                <a:cs typeface="Consolas"/>
              </a:rPr>
              <a:t>= </a:t>
            </a:r>
            <a:r>
              <a:rPr lang="en-US" sz="1400" dirty="0" err="1" smtClean="0">
                <a:latin typeface="Consolas"/>
                <a:cs typeface="Consolas"/>
              </a:rPr>
              <a:t>scaleY</a:t>
            </a:r>
            <a:r>
              <a:rPr lang="en-US" sz="1400" dirty="0" smtClean="0">
                <a:latin typeface="Consolas"/>
                <a:cs typeface="Consolas"/>
              </a:rPr>
              <a:t> * </a:t>
            </a:r>
            <a:r>
              <a:rPr lang="en-US" sz="1400" dirty="0" err="1" smtClean="0">
                <a:latin typeface="Consolas"/>
                <a:cs typeface="Consolas"/>
              </a:rPr>
              <a:t>offsetY</a:t>
            </a:r>
            <a:r>
              <a:rPr lang="en-US" sz="1400" dirty="0" smtClean="0">
                <a:latin typeface="Consolas"/>
                <a:cs typeface="Consolas"/>
              </a:rPr>
              <a:t> / </a:t>
            </a:r>
            <a:r>
              <a:rPr lang="en-US" sz="1400" dirty="0" err="1" smtClean="0">
                <a:latin typeface="Consolas"/>
                <a:cs typeface="Consolas"/>
              </a:rPr>
              <a:t>terrainHeight</a:t>
            </a:r>
            <a:endParaRPr lang="en-US" sz="1400" dirty="0">
              <a:latin typeface="Consolas"/>
              <a:cs typeface="Consolas"/>
            </a:endParaRPr>
          </a:p>
        </p:txBody>
      </p:sp>
      <p:sp>
        <p:nvSpPr>
          <p:cNvPr id="15" name="Rectangle 14"/>
          <p:cNvSpPr/>
          <p:nvPr/>
        </p:nvSpPr>
        <p:spPr>
          <a:xfrm>
            <a:off x="1447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57200" y="1962150"/>
            <a:ext cx="9906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4996" y="1623596"/>
            <a:ext cx="770404" cy="338554"/>
          </a:xfrm>
          <a:prstGeom prst="rect">
            <a:avLst/>
          </a:prstGeom>
          <a:noFill/>
        </p:spPr>
        <p:txBody>
          <a:bodyPr wrap="none" rtlCol="0">
            <a:spAutoFit/>
          </a:bodyPr>
          <a:lstStyle/>
          <a:p>
            <a:r>
              <a:rPr lang="en-US" dirty="0" err="1" smtClean="0">
                <a:solidFill>
                  <a:schemeClr val="accent1"/>
                </a:solidFill>
              </a:rPr>
              <a:t>offsetX</a:t>
            </a:r>
            <a:endParaRPr lang="en-US" dirty="0">
              <a:solidFill>
                <a:schemeClr val="accent1"/>
              </a:solidFill>
            </a:endParaRPr>
          </a:p>
        </p:txBody>
      </p:sp>
      <p:cxnSp>
        <p:nvCxnSpPr>
          <p:cNvPr id="11" name="Straight Arrow Connector 10"/>
          <p:cNvCxnSpPr/>
          <p:nvPr/>
        </p:nvCxnSpPr>
        <p:spPr>
          <a:xfrm>
            <a:off x="1600200" y="2038350"/>
            <a:ext cx="0" cy="190500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00200" y="2821573"/>
            <a:ext cx="763992" cy="338554"/>
          </a:xfrm>
          <a:prstGeom prst="rect">
            <a:avLst/>
          </a:prstGeom>
          <a:noFill/>
        </p:spPr>
        <p:txBody>
          <a:bodyPr wrap="none" rtlCol="0">
            <a:spAutoFit/>
          </a:bodyPr>
          <a:lstStyle/>
          <a:p>
            <a:r>
              <a:rPr lang="en-US" dirty="0" err="1" smtClean="0">
                <a:solidFill>
                  <a:schemeClr val="accent1"/>
                </a:solidFill>
              </a:rPr>
              <a:t>offsetY</a:t>
            </a:r>
            <a:endParaRPr lang="en-US" dirty="0">
              <a:solidFill>
                <a:schemeClr val="accent1"/>
              </a:solidFill>
            </a:endParaRPr>
          </a:p>
        </p:txBody>
      </p:sp>
    </p:spTree>
    <p:extLst>
      <p:ext uri="{BB962C8B-B14F-4D97-AF65-F5344CB8AC3E}">
        <p14:creationId xmlns:p14="http://schemas.microsoft.com/office/powerpoint/2010/main" val="2647405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Texture Extent</a:t>
            </a:r>
            <a:endParaRPr lang="en-US" dirty="0"/>
          </a:p>
        </p:txBody>
      </p:sp>
      <p:sp>
        <p:nvSpPr>
          <p:cNvPr id="4" name="Rectangle 3"/>
          <p:cNvSpPr/>
          <p:nvPr/>
        </p:nvSpPr>
        <p:spPr>
          <a:xfrm>
            <a:off x="4061287" y="2074843"/>
            <a:ext cx="4549313" cy="1384995"/>
          </a:xfrm>
          <a:prstGeom prst="rect">
            <a:avLst/>
          </a:prstGeom>
        </p:spPr>
        <p:txBody>
          <a:bodyPr wrap="square">
            <a:spAutoFit/>
          </a:bodyPr>
          <a:lstStyle/>
          <a:p>
            <a:r>
              <a:rPr lang="en-US" sz="1400" dirty="0" err="1" smtClean="0">
                <a:latin typeface="Consolas"/>
                <a:cs typeface="Consolas"/>
              </a:rPr>
              <a:t>extentMinX</a:t>
            </a:r>
            <a:r>
              <a:rPr lang="en-US" sz="1400" dirty="0" smtClean="0">
                <a:latin typeface="Consolas"/>
                <a:cs typeface="Consolas"/>
              </a:rPr>
              <a:t> = </a:t>
            </a:r>
            <a:r>
              <a:rPr lang="en-US" sz="1400" dirty="0" err="1" smtClean="0">
                <a:latin typeface="Consolas"/>
                <a:cs typeface="Consolas"/>
              </a:rPr>
              <a:t>offsetX</a:t>
            </a:r>
            <a:r>
              <a:rPr lang="en-US" sz="1400" dirty="0" smtClean="0">
                <a:latin typeface="Consolas"/>
                <a:cs typeface="Consolas"/>
              </a:rPr>
              <a:t> / </a:t>
            </a:r>
            <a:r>
              <a:rPr lang="en-US" sz="1400" dirty="0" err="1" smtClean="0">
                <a:latin typeface="Consolas"/>
                <a:cs typeface="Consolas"/>
              </a:rPr>
              <a:t>terrainWidth</a:t>
            </a:r>
            <a:endParaRPr lang="en-US" sz="1400" dirty="0" smtClean="0">
              <a:latin typeface="Consolas"/>
              <a:cs typeface="Consolas"/>
            </a:endParaRPr>
          </a:p>
          <a:p>
            <a:r>
              <a:rPr lang="en-US" sz="1400" dirty="0" err="1" smtClean="0">
                <a:latin typeface="Consolas"/>
                <a:cs typeface="Consolas"/>
              </a:rPr>
              <a:t>extentMinY</a:t>
            </a:r>
            <a:r>
              <a:rPr lang="en-US" sz="1400" dirty="0" smtClean="0">
                <a:latin typeface="Consolas"/>
                <a:cs typeface="Consolas"/>
              </a:rPr>
              <a:t> = </a:t>
            </a:r>
            <a:r>
              <a:rPr lang="en-US" sz="1400" dirty="0" err="1" smtClean="0">
                <a:latin typeface="Consolas"/>
                <a:cs typeface="Consolas"/>
              </a:rPr>
              <a:t>offsetY</a:t>
            </a:r>
            <a:r>
              <a:rPr lang="en-US" sz="1400" dirty="0" smtClean="0">
                <a:latin typeface="Consolas"/>
                <a:cs typeface="Consolas"/>
              </a:rPr>
              <a:t> / </a:t>
            </a:r>
            <a:r>
              <a:rPr lang="en-US" sz="1400" dirty="0" err="1" smtClean="0">
                <a:latin typeface="Consolas"/>
                <a:cs typeface="Consolas"/>
              </a:rPr>
              <a:t>terrainHeight</a:t>
            </a:r>
            <a:endParaRPr lang="en-US" sz="1400" dirty="0" smtClean="0">
              <a:latin typeface="Consolas"/>
              <a:cs typeface="Consolas"/>
            </a:endParaRPr>
          </a:p>
          <a:p>
            <a:r>
              <a:rPr lang="en-US" sz="1400" dirty="0" err="1" smtClean="0">
                <a:latin typeface="Consolas"/>
                <a:cs typeface="Consolas"/>
              </a:rPr>
              <a:t>extentMaxX</a:t>
            </a:r>
            <a:r>
              <a:rPr lang="en-US" sz="1400" dirty="0" smtClean="0">
                <a:latin typeface="Consolas"/>
                <a:cs typeface="Consolas"/>
              </a:rPr>
              <a:t> = (</a:t>
            </a:r>
            <a:r>
              <a:rPr lang="en-US" sz="1400" dirty="0" err="1" smtClean="0">
                <a:latin typeface="Consolas"/>
                <a:cs typeface="Consolas"/>
              </a:rPr>
              <a:t>offsetX</a:t>
            </a:r>
            <a:r>
              <a:rPr lang="en-US" sz="1400" dirty="0" smtClean="0">
                <a:latin typeface="Consolas"/>
                <a:cs typeface="Consolas"/>
              </a:rPr>
              <a:t> + </a:t>
            </a:r>
            <a:r>
              <a:rPr lang="en-US" sz="1400" dirty="0" err="1" smtClean="0">
                <a:latin typeface="Consolas"/>
                <a:cs typeface="Consolas"/>
              </a:rPr>
              <a:t>imageryWidth</a:t>
            </a:r>
            <a:r>
              <a:rPr lang="en-US" sz="1400" dirty="0" smtClean="0">
                <a:latin typeface="Consolas"/>
                <a:cs typeface="Consolas"/>
              </a:rPr>
              <a:t>) / 			</a:t>
            </a:r>
            <a:r>
              <a:rPr lang="en-US" sz="1400" dirty="0" err="1" smtClean="0">
                <a:latin typeface="Consolas"/>
                <a:cs typeface="Consolas"/>
              </a:rPr>
              <a:t>terrainWidth</a:t>
            </a:r>
            <a:endParaRPr lang="en-US" sz="1400" dirty="0" smtClean="0">
              <a:latin typeface="Consolas"/>
              <a:cs typeface="Consolas"/>
            </a:endParaRPr>
          </a:p>
          <a:p>
            <a:r>
              <a:rPr lang="en-US" sz="1400" dirty="0" err="1" smtClean="0">
                <a:latin typeface="Consolas"/>
                <a:cs typeface="Consolas"/>
              </a:rPr>
              <a:t>extentMaxY</a:t>
            </a:r>
            <a:r>
              <a:rPr lang="en-US" sz="1400" dirty="0" smtClean="0">
                <a:latin typeface="Consolas"/>
                <a:cs typeface="Consolas"/>
              </a:rPr>
              <a:t> = (</a:t>
            </a:r>
            <a:r>
              <a:rPr lang="en-US" sz="1400" dirty="0" err="1" smtClean="0">
                <a:latin typeface="Consolas"/>
                <a:cs typeface="Consolas"/>
              </a:rPr>
              <a:t>offsetY</a:t>
            </a:r>
            <a:r>
              <a:rPr lang="en-US" sz="1400" dirty="0" smtClean="0">
                <a:latin typeface="Consolas"/>
                <a:cs typeface="Consolas"/>
              </a:rPr>
              <a:t> + </a:t>
            </a:r>
            <a:r>
              <a:rPr lang="en-US" sz="1400" dirty="0" err="1" smtClean="0">
                <a:latin typeface="Consolas"/>
                <a:cs typeface="Consolas"/>
              </a:rPr>
              <a:t>imageryHeight</a:t>
            </a:r>
            <a:r>
              <a:rPr lang="en-US" sz="1400" dirty="0" smtClean="0">
                <a:latin typeface="Consolas"/>
                <a:cs typeface="Consolas"/>
              </a:rPr>
              <a:t>) / 			</a:t>
            </a:r>
            <a:r>
              <a:rPr lang="en-US" sz="1400" dirty="0" err="1" smtClean="0">
                <a:latin typeface="Consolas"/>
                <a:cs typeface="Consolas"/>
              </a:rPr>
              <a:t>terrainHeight</a:t>
            </a:r>
            <a:endParaRPr lang="en-US" sz="1400" dirty="0">
              <a:latin typeface="Consolas"/>
              <a:cs typeface="Consolas"/>
            </a:endParaRPr>
          </a:p>
        </p:txBody>
      </p:sp>
      <p:sp>
        <p:nvSpPr>
          <p:cNvPr id="5" name="Rectangle 4"/>
          <p:cNvSpPr/>
          <p:nvPr/>
        </p:nvSpPr>
        <p:spPr>
          <a:xfrm>
            <a:off x="1447800" y="1809750"/>
            <a:ext cx="2057400" cy="2133600"/>
          </a:xfrm>
          <a:prstGeom prst="rect">
            <a:avLst/>
          </a:prstGeom>
          <a:solidFill>
            <a:srgbClr val="FFFF00">
              <a:alpha val="43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7200" y="819150"/>
            <a:ext cx="1211588" cy="1219200"/>
          </a:xfrm>
          <a:prstGeom prst="rect">
            <a:avLst/>
          </a:prstGeom>
          <a:solidFill>
            <a:schemeClr val="bg2">
              <a:lumMod val="75000"/>
              <a:alpha val="61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457200" y="1962150"/>
            <a:ext cx="990600" cy="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24996" y="1623596"/>
            <a:ext cx="770404" cy="338554"/>
          </a:xfrm>
          <a:prstGeom prst="rect">
            <a:avLst/>
          </a:prstGeom>
          <a:noFill/>
        </p:spPr>
        <p:txBody>
          <a:bodyPr wrap="none" rtlCol="0">
            <a:spAutoFit/>
          </a:bodyPr>
          <a:lstStyle/>
          <a:p>
            <a:r>
              <a:rPr lang="en-US" dirty="0" err="1" smtClean="0">
                <a:solidFill>
                  <a:schemeClr val="accent1"/>
                </a:solidFill>
              </a:rPr>
              <a:t>offsetX</a:t>
            </a:r>
            <a:endParaRPr lang="en-US" dirty="0">
              <a:solidFill>
                <a:schemeClr val="accent1"/>
              </a:solidFill>
            </a:endParaRPr>
          </a:p>
        </p:txBody>
      </p:sp>
      <p:cxnSp>
        <p:nvCxnSpPr>
          <p:cNvPr id="9" name="Straight Arrow Connector 8"/>
          <p:cNvCxnSpPr/>
          <p:nvPr/>
        </p:nvCxnSpPr>
        <p:spPr>
          <a:xfrm>
            <a:off x="1600200" y="2038350"/>
            <a:ext cx="0" cy="1905000"/>
          </a:xfrm>
          <a:prstGeom prst="straightConnector1">
            <a:avLst/>
          </a:prstGeom>
          <a:ln>
            <a:headEnd type="none"/>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00200" y="2821573"/>
            <a:ext cx="763992" cy="338554"/>
          </a:xfrm>
          <a:prstGeom prst="rect">
            <a:avLst/>
          </a:prstGeom>
          <a:noFill/>
        </p:spPr>
        <p:txBody>
          <a:bodyPr wrap="none" rtlCol="0">
            <a:spAutoFit/>
          </a:bodyPr>
          <a:lstStyle/>
          <a:p>
            <a:r>
              <a:rPr lang="en-US" dirty="0" err="1" smtClean="0">
                <a:solidFill>
                  <a:schemeClr val="accent1"/>
                </a:solidFill>
              </a:rPr>
              <a:t>offsetY</a:t>
            </a:r>
            <a:endParaRPr lang="en-US" dirty="0">
              <a:solidFill>
                <a:schemeClr val="accent1"/>
              </a:solidFill>
            </a:endParaRPr>
          </a:p>
        </p:txBody>
      </p:sp>
    </p:spTree>
    <p:extLst>
      <p:ext uri="{BB962C8B-B14F-4D97-AF65-F5344CB8AC3E}">
        <p14:creationId xmlns:p14="http://schemas.microsoft.com/office/powerpoint/2010/main" val="1451927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 </a:t>
            </a:r>
            <a:r>
              <a:rPr lang="en-US" dirty="0" err="1" smtClean="0"/>
              <a:t>Shader</a:t>
            </a:r>
            <a:endParaRPr lang="en-US" dirty="0"/>
          </a:p>
        </p:txBody>
      </p:sp>
      <p:sp>
        <p:nvSpPr>
          <p:cNvPr id="6" name="TextBox 5"/>
          <p:cNvSpPr txBox="1"/>
          <p:nvPr/>
        </p:nvSpPr>
        <p:spPr>
          <a:xfrm>
            <a:off x="1981200" y="2419350"/>
            <a:ext cx="184731" cy="338554"/>
          </a:xfrm>
          <a:prstGeom prst="rect">
            <a:avLst/>
          </a:prstGeom>
          <a:noFill/>
        </p:spPr>
        <p:txBody>
          <a:bodyPr wrap="none" rtlCol="0">
            <a:spAutoFit/>
          </a:bodyPr>
          <a:lstStyle/>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99708344"/>
              </p:ext>
            </p:extLst>
          </p:nvPr>
        </p:nvGraphicFramePr>
        <p:xfrm>
          <a:off x="533400" y="1608138"/>
          <a:ext cx="8124825" cy="2078037"/>
        </p:xfrm>
        <a:graphic>
          <a:graphicData uri="http://schemas.openxmlformats.org/presentationml/2006/ole">
            <mc:AlternateContent xmlns:mc="http://schemas.openxmlformats.org/markup-compatibility/2006">
              <mc:Choice xmlns:v="urn:schemas-microsoft-com:vml" Requires="v">
                <p:oleObj spid="_x0000_s6244" name="Document" r:id="rId5" imgW="8140700" imgH="2082800" progId="Word.Document.12">
                  <p:embed/>
                </p:oleObj>
              </mc:Choice>
              <mc:Fallback>
                <p:oleObj name="Document" r:id="rId5" imgW="8140700" imgH="2082800" progId="Word.Document.12">
                  <p:embed/>
                  <p:pic>
                    <p:nvPicPr>
                      <p:cNvPr id="0" name=""/>
                      <p:cNvPicPr/>
                      <p:nvPr/>
                    </p:nvPicPr>
                    <p:blipFill>
                      <a:blip r:embed="rId6"/>
                      <a:stretch>
                        <a:fillRect/>
                      </a:stretch>
                    </p:blipFill>
                    <p:spPr>
                      <a:xfrm>
                        <a:off x="533400" y="1608138"/>
                        <a:ext cx="8124825" cy="207803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3363740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LOD algorithm – Chunked LOD</a:t>
            </a:r>
          </a:p>
          <a:p>
            <a:r>
              <a:rPr lang="en-US" dirty="0" smtClean="0"/>
              <a:t>Mapping imagery to terrain</a:t>
            </a:r>
            <a:endParaRPr lang="en-US" dirty="0"/>
          </a:p>
          <a:p>
            <a:r>
              <a:rPr lang="en-US" b="1" dirty="0" smtClean="0"/>
              <a:t>Map </a:t>
            </a:r>
            <a:r>
              <a:rPr lang="en-US" b="1" dirty="0" err="1" smtClean="0"/>
              <a:t>reprojection</a:t>
            </a:r>
            <a:r>
              <a:rPr lang="en-US" b="1" dirty="0" smtClean="0"/>
              <a:t> on the GPU</a:t>
            </a:r>
          </a:p>
          <a:p>
            <a:r>
              <a:rPr lang="en-US" dirty="0" smtClean="0"/>
              <a:t>Horizon culling</a:t>
            </a:r>
          </a:p>
        </p:txBody>
      </p:sp>
    </p:spTree>
    <p:extLst>
      <p:ext uri="{BB962C8B-B14F-4D97-AF65-F5344CB8AC3E}">
        <p14:creationId xmlns:p14="http://schemas.microsoft.com/office/powerpoint/2010/main" val="526830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819150"/>
            <a:ext cx="8153400" cy="38004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Map </a:t>
            </a:r>
            <a:r>
              <a:rPr lang="en-US" dirty="0" err="1" smtClean="0"/>
              <a:t>Reprojection</a:t>
            </a:r>
            <a:endParaRPr lang="en-US" dirty="0"/>
          </a:p>
        </p:txBody>
      </p:sp>
      <p:pic>
        <p:nvPicPr>
          <p:cNvPr id="10242" name="Picture 2" descr="https://lh3.googleusercontent.com/fv8OCNvJfaDQ3DoVozhJGf4JlUp6cLLXFwu99cIjII7r3z1DXpEDjOJtOAd6NesamaoJ2v5YZM_fyFK1MUYOYTF80gfm1iNzc5AGURkUvd22sGIvR-xINPf3a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038350"/>
            <a:ext cx="4038840" cy="23340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lh3.googleusercontent.com/KGw8Zj595A4HjNeTqjjcW0Ft-afyPWAr_3wXrzWNjZGnxyrhIJxdfpJxZRssQHfBMQXPJsOb3IVu0csxdrTX5PX7cHV9mfxJgdzdycchdEV8jlrtP0gLKzE2y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28774"/>
            <a:ext cx="3429000" cy="2619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130014" y="1036052"/>
            <a:ext cx="2465611" cy="338554"/>
          </a:xfrm>
          <a:prstGeom prst="rect">
            <a:avLst/>
          </a:prstGeom>
          <a:noFill/>
        </p:spPr>
        <p:txBody>
          <a:bodyPr wrap="none" rtlCol="0">
            <a:spAutoFit/>
          </a:bodyPr>
          <a:lstStyle/>
          <a:p>
            <a:r>
              <a:rPr lang="en-US" dirty="0" smtClean="0"/>
              <a:t>Web Mercator (EPSG:3857)</a:t>
            </a:r>
            <a:endParaRPr lang="en-US" dirty="0"/>
          </a:p>
        </p:txBody>
      </p:sp>
      <p:sp>
        <p:nvSpPr>
          <p:cNvPr id="8" name="TextBox 7"/>
          <p:cNvSpPr txBox="1"/>
          <p:nvPr/>
        </p:nvSpPr>
        <p:spPr>
          <a:xfrm>
            <a:off x="624660" y="1036052"/>
            <a:ext cx="3398879" cy="338554"/>
          </a:xfrm>
          <a:prstGeom prst="rect">
            <a:avLst/>
          </a:prstGeom>
          <a:noFill/>
        </p:spPr>
        <p:txBody>
          <a:bodyPr wrap="none" rtlCol="0">
            <a:spAutoFit/>
          </a:bodyPr>
          <a:lstStyle/>
          <a:p>
            <a:r>
              <a:rPr lang="en-US" dirty="0" smtClean="0"/>
              <a:t>Geographic </a:t>
            </a:r>
            <a:r>
              <a:rPr lang="en-US" dirty="0"/>
              <a:t>/ </a:t>
            </a:r>
            <a:r>
              <a:rPr lang="en-US" dirty="0" smtClean="0"/>
              <a:t>Plate </a:t>
            </a:r>
            <a:r>
              <a:rPr lang="en-US" dirty="0" err="1" smtClean="0"/>
              <a:t>Carrée</a:t>
            </a:r>
            <a:r>
              <a:rPr lang="en-US" dirty="0" smtClean="0"/>
              <a:t> (EPSG:4326)</a:t>
            </a:r>
            <a:endParaRPr lang="en-US" dirty="0"/>
          </a:p>
        </p:txBody>
      </p:sp>
    </p:spTree>
    <p:extLst>
      <p:ext uri="{BB962C8B-B14F-4D97-AF65-F5344CB8AC3E}">
        <p14:creationId xmlns:p14="http://schemas.microsoft.com/office/powerpoint/2010/main" val="1125894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9751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Mercator </a:t>
            </a:r>
            <a:r>
              <a:rPr lang="en-US" dirty="0" err="1" smtClean="0"/>
              <a:t>Reprojection</a:t>
            </a:r>
            <a:endParaRPr lang="en-US" dirty="0"/>
          </a:p>
        </p:txBody>
      </p:sp>
      <p:sp>
        <p:nvSpPr>
          <p:cNvPr id="4" name="Rectangle 3"/>
          <p:cNvSpPr/>
          <p:nvPr/>
        </p:nvSpPr>
        <p:spPr>
          <a:xfrm>
            <a:off x="609600" y="895350"/>
            <a:ext cx="6781800" cy="830997"/>
          </a:xfrm>
          <a:prstGeom prst="rect">
            <a:avLst/>
          </a:prstGeom>
        </p:spPr>
        <p:txBody>
          <a:bodyPr wrap="square">
            <a:spAutoFit/>
          </a:bodyPr>
          <a:lstStyle/>
          <a:p>
            <a:r>
              <a:rPr lang="en-US" dirty="0" err="1" smtClean="0"/>
              <a:t>mercatorY</a:t>
            </a:r>
            <a:r>
              <a:rPr lang="en-US" dirty="0" smtClean="0"/>
              <a:t> = </a:t>
            </a:r>
            <a:r>
              <a:rPr lang="en-US" dirty="0"/>
              <a:t>0.5 * log((1.0 + </a:t>
            </a:r>
            <a:r>
              <a:rPr lang="en-US" dirty="0" err="1"/>
              <a:t>sinLatitude</a:t>
            </a:r>
            <a:r>
              <a:rPr lang="en-US" dirty="0"/>
              <a:t>) / (1.0 - </a:t>
            </a:r>
            <a:r>
              <a:rPr lang="en-US" dirty="0" err="1"/>
              <a:t>sinLatitude</a:t>
            </a:r>
            <a:r>
              <a:rPr lang="en-US" dirty="0"/>
              <a:t>))</a:t>
            </a:r>
            <a:endParaRPr lang="en-US" dirty="0" smtClean="0"/>
          </a:p>
          <a:p>
            <a:r>
              <a:rPr lang="en-US" dirty="0" err="1" smtClean="0"/>
              <a:t>mercatorOffset</a:t>
            </a:r>
            <a:r>
              <a:rPr lang="en-US" dirty="0" smtClean="0"/>
              <a:t> </a:t>
            </a:r>
            <a:r>
              <a:rPr lang="en-US" dirty="0"/>
              <a:t>= </a:t>
            </a:r>
            <a:r>
              <a:rPr lang="en-US" dirty="0" err="1" smtClean="0"/>
              <a:t>mercatorY</a:t>
            </a:r>
            <a:r>
              <a:rPr lang="en-US" dirty="0" smtClean="0"/>
              <a:t> – </a:t>
            </a:r>
            <a:r>
              <a:rPr lang="en-US" dirty="0" err="1" smtClean="0"/>
              <a:t>southMercatorY</a:t>
            </a:r>
            <a:endParaRPr lang="en-US" dirty="0" smtClean="0"/>
          </a:p>
          <a:p>
            <a:r>
              <a:rPr lang="en-US" dirty="0" err="1" smtClean="0"/>
              <a:t>mercatorT</a:t>
            </a:r>
            <a:r>
              <a:rPr lang="en-US" dirty="0" smtClean="0"/>
              <a:t> = </a:t>
            </a:r>
            <a:r>
              <a:rPr lang="en-US" dirty="0" err="1" smtClean="0"/>
              <a:t>mercatorOffset</a:t>
            </a:r>
            <a:r>
              <a:rPr lang="en-US" dirty="0" smtClean="0"/>
              <a:t> * </a:t>
            </a:r>
            <a:r>
              <a:rPr lang="en-US" dirty="0" err="1" smtClean="0"/>
              <a:t>oneOverMercatorHeight</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5" y="1962150"/>
            <a:ext cx="2428875"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962150"/>
            <a:ext cx="24384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ight Arrow 5"/>
          <p:cNvSpPr/>
          <p:nvPr/>
        </p:nvSpPr>
        <p:spPr>
          <a:xfrm>
            <a:off x="3974592" y="293903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101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a:t>
            </a:r>
            <a:r>
              <a:rPr lang="en-US" dirty="0" err="1" smtClean="0"/>
              <a:t>Reprojection</a:t>
            </a:r>
            <a:r>
              <a:rPr lang="en-US" dirty="0" smtClean="0"/>
              <a:t> Gotchas</a:t>
            </a:r>
            <a:endParaRPr lang="en-US" dirty="0"/>
          </a:p>
        </p:txBody>
      </p:sp>
      <p:sp>
        <p:nvSpPr>
          <p:cNvPr id="3" name="Content Placeholder 2"/>
          <p:cNvSpPr>
            <a:spLocks noGrp="1"/>
          </p:cNvSpPr>
          <p:nvPr>
            <p:ph idx="1"/>
          </p:nvPr>
        </p:nvSpPr>
        <p:spPr>
          <a:xfrm>
            <a:off x="457200" y="819150"/>
            <a:ext cx="8229600" cy="685800"/>
          </a:xfrm>
        </p:spPr>
        <p:txBody>
          <a:bodyPr/>
          <a:lstStyle/>
          <a:p>
            <a:pPr marL="0" indent="0">
              <a:buNone/>
            </a:pPr>
            <a:r>
              <a:rPr lang="en-US" dirty="0" smtClean="0"/>
              <a:t>Problem: Limited floating-point precision</a:t>
            </a:r>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131" y="1352550"/>
            <a:ext cx="2973469"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352550"/>
            <a:ext cx="2971800" cy="27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txBox="1">
            <a:spLocks/>
          </p:cNvSpPr>
          <p:nvPr/>
        </p:nvSpPr>
        <p:spPr>
          <a:xfrm>
            <a:off x="457200" y="4095750"/>
            <a:ext cx="8229600" cy="685800"/>
          </a:xfrm>
          <a:prstGeom prst="rect">
            <a:avLst/>
          </a:prstGeom>
        </p:spPr>
        <p:txBody>
          <a:bodyPr vert="horz" lIns="81639" tIns="40819" rIns="81639" bIns="40819" rtlCol="0">
            <a:normAutofit/>
          </a:bodyPr>
          <a:lst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dirty="0" smtClean="0"/>
              <a:t>Solution: Texel spacing cutoff</a:t>
            </a:r>
          </a:p>
        </p:txBody>
      </p:sp>
    </p:spTree>
    <p:extLst>
      <p:ext uri="{BB962C8B-B14F-4D97-AF65-F5344CB8AC3E}">
        <p14:creationId xmlns:p14="http://schemas.microsoft.com/office/powerpoint/2010/main" val="3846539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Texel Spacing Cutoff</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473630103"/>
              </p:ext>
            </p:extLst>
          </p:nvPr>
        </p:nvGraphicFramePr>
        <p:xfrm>
          <a:off x="609600" y="895350"/>
          <a:ext cx="7924800" cy="37099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09092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a:t>
            </a:r>
            <a:r>
              <a:rPr lang="en-US" dirty="0" err="1" smtClean="0"/>
              <a:t>Reprojection</a:t>
            </a:r>
            <a:r>
              <a:rPr lang="en-US" dirty="0" smtClean="0"/>
              <a:t> Gotchas</a:t>
            </a:r>
            <a:endParaRPr lang="en-US" dirty="0"/>
          </a:p>
        </p:txBody>
      </p:sp>
      <p:sp>
        <p:nvSpPr>
          <p:cNvPr id="3" name="Content Placeholder 2"/>
          <p:cNvSpPr>
            <a:spLocks noGrp="1"/>
          </p:cNvSpPr>
          <p:nvPr>
            <p:ph idx="1"/>
          </p:nvPr>
        </p:nvSpPr>
        <p:spPr/>
        <p:txBody>
          <a:bodyPr/>
          <a:lstStyle/>
          <a:p>
            <a:pPr marL="0" indent="0">
              <a:buNone/>
            </a:pPr>
            <a:r>
              <a:rPr lang="en-US" dirty="0" smtClean="0"/>
              <a:t>Problem: Many mobile GPUs have limited fragment </a:t>
            </a:r>
            <a:r>
              <a:rPr lang="en-US" dirty="0" err="1" smtClean="0"/>
              <a:t>shader</a:t>
            </a:r>
            <a:r>
              <a:rPr lang="en-US" dirty="0" smtClean="0"/>
              <a:t> precision.</a:t>
            </a:r>
          </a:p>
          <a:p>
            <a:pPr marL="0" indent="0">
              <a:buNone/>
            </a:pPr>
            <a:endParaRPr lang="en-US" dirty="0"/>
          </a:p>
          <a:p>
            <a:pPr marL="0" indent="0">
              <a:buNone/>
            </a:pPr>
            <a:r>
              <a:rPr lang="en-US" dirty="0" smtClean="0"/>
              <a:t>Solution: </a:t>
            </a:r>
            <a:r>
              <a:rPr lang="en-US" dirty="0" err="1" smtClean="0"/>
              <a:t>Reproject</a:t>
            </a:r>
            <a:r>
              <a:rPr lang="en-US" dirty="0" smtClean="0"/>
              <a:t> in the vertex </a:t>
            </a:r>
            <a:r>
              <a:rPr lang="en-US" dirty="0" err="1" smtClean="0"/>
              <a:t>shader</a:t>
            </a:r>
            <a:r>
              <a:rPr lang="en-US" dirty="0" smtClean="0"/>
              <a:t> instead of the fragment </a:t>
            </a:r>
            <a:r>
              <a:rPr lang="en-US" dirty="0" err="1" smtClean="0"/>
              <a:t>shader</a:t>
            </a:r>
            <a:r>
              <a:rPr lang="en-US" dirty="0" smtClean="0"/>
              <a:t>.</a:t>
            </a:r>
            <a:endParaRPr lang="en-US" dirty="0"/>
          </a:p>
        </p:txBody>
      </p:sp>
    </p:spTree>
    <p:extLst>
      <p:ext uri="{BB962C8B-B14F-4D97-AF65-F5344CB8AC3E}">
        <p14:creationId xmlns:p14="http://schemas.microsoft.com/office/powerpoint/2010/main" val="288755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Overview of LOD algorithm – Chunked LOD</a:t>
            </a:r>
          </a:p>
          <a:p>
            <a:r>
              <a:rPr lang="en-US" dirty="0" smtClean="0"/>
              <a:t>Mapping imagery to terrain</a:t>
            </a:r>
            <a:endParaRPr lang="en-US" dirty="0"/>
          </a:p>
          <a:p>
            <a:r>
              <a:rPr lang="en-US" dirty="0" smtClean="0"/>
              <a:t>Map </a:t>
            </a:r>
            <a:r>
              <a:rPr lang="en-US" dirty="0" err="1" smtClean="0"/>
              <a:t>reprojection</a:t>
            </a:r>
            <a:r>
              <a:rPr lang="en-US" dirty="0" smtClean="0"/>
              <a:t> on the GPU</a:t>
            </a:r>
          </a:p>
          <a:p>
            <a:r>
              <a:rPr lang="en-US" b="1" dirty="0" smtClean="0"/>
              <a:t>Horizon culling</a:t>
            </a:r>
          </a:p>
        </p:txBody>
      </p:sp>
    </p:spTree>
    <p:extLst>
      <p:ext uri="{BB962C8B-B14F-4D97-AF65-F5344CB8AC3E}">
        <p14:creationId xmlns:p14="http://schemas.microsoft.com/office/powerpoint/2010/main" val="1171497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 Culling</a:t>
            </a:r>
            <a:endParaRPr lang="en-US" dirty="0"/>
          </a:p>
        </p:txBody>
      </p:sp>
      <p:pic>
        <p:nvPicPr>
          <p:cNvPr id="4098" name="Picture 2" descr="https://lh3.googleusercontent.com/f81t_U1uPdRv5baC5yGZ0E5anPNeK7RN5oV1q96iq7QZ7l3WSXt4_gMGjdQXGGJbuuGf7uycpnCYkdN_ueLGbFJadellRSSM9nhBEQnjHI15U7MQcM8ejawAj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971550"/>
            <a:ext cx="48768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704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Ellipsoid-scaled space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92021230"/>
              </p:ext>
            </p:extLst>
          </p:nvPr>
        </p:nvGraphicFramePr>
        <p:xfrm>
          <a:off x="1676400" y="1123950"/>
          <a:ext cx="990600" cy="406400"/>
        </p:xfrm>
        <a:graphic>
          <a:graphicData uri="http://schemas.openxmlformats.org/presentationml/2006/ole">
            <mc:AlternateContent xmlns:mc="http://schemas.openxmlformats.org/markup-compatibility/2006">
              <mc:Choice xmlns:v="urn:schemas-microsoft-com:vml" Requires="v">
                <p:oleObj spid="_x0000_s7337" name="Equation" r:id="rId4" imgW="990600" imgH="406400" progId="Equation.3">
                  <p:embed/>
                </p:oleObj>
              </mc:Choice>
              <mc:Fallback>
                <p:oleObj name="Equation" r:id="rId4" imgW="990600" imgH="406400" progId="Equation.3">
                  <p:embed/>
                  <p:pic>
                    <p:nvPicPr>
                      <p:cNvPr id="0" name=""/>
                      <p:cNvPicPr/>
                      <p:nvPr/>
                    </p:nvPicPr>
                    <p:blipFill>
                      <a:blip r:embed="rId5"/>
                      <a:stretch>
                        <a:fillRect/>
                      </a:stretch>
                    </p:blipFill>
                    <p:spPr>
                      <a:xfrm>
                        <a:off x="1676400" y="1123950"/>
                        <a:ext cx="990600" cy="406400"/>
                      </a:xfrm>
                      <a:prstGeom prst="rect">
                        <a:avLst/>
                      </a:prstGeom>
                    </p:spPr>
                  </p:pic>
                </p:oleObj>
              </mc:Fallback>
            </mc:AlternateContent>
          </a:graphicData>
        </a:graphic>
      </p:graphicFrame>
      <p:sp>
        <p:nvSpPr>
          <p:cNvPr id="5" name="TextBox 4"/>
          <p:cNvSpPr txBox="1"/>
          <p:nvPr/>
        </p:nvSpPr>
        <p:spPr>
          <a:xfrm>
            <a:off x="685800" y="1123950"/>
            <a:ext cx="877263" cy="338554"/>
          </a:xfrm>
          <a:prstGeom prst="rect">
            <a:avLst/>
          </a:prstGeom>
          <a:noFill/>
        </p:spPr>
        <p:txBody>
          <a:bodyPr wrap="none" rtlCol="0">
            <a:spAutoFit/>
          </a:bodyPr>
          <a:lstStyle/>
          <a:p>
            <a:r>
              <a:rPr lang="en-US" dirty="0" smtClean="0"/>
              <a:t>Ellipsoid</a:t>
            </a:r>
            <a:endParaRPr lang="en-US" dirty="0"/>
          </a:p>
        </p:txBody>
      </p:sp>
      <p:sp>
        <p:nvSpPr>
          <p:cNvPr id="6" name="TextBox 5"/>
          <p:cNvSpPr txBox="1"/>
          <p:nvPr/>
        </p:nvSpPr>
        <p:spPr>
          <a:xfrm>
            <a:off x="762000" y="1657350"/>
            <a:ext cx="4407978" cy="1815882"/>
          </a:xfrm>
          <a:prstGeom prst="rect">
            <a:avLst/>
          </a:prstGeom>
          <a:noFill/>
        </p:spPr>
        <p:txBody>
          <a:bodyPr wrap="none" rtlCol="0">
            <a:spAutoFit/>
          </a:bodyPr>
          <a:lstStyle/>
          <a:p>
            <a:r>
              <a:rPr lang="en-US" dirty="0" smtClean="0"/>
              <a:t>x, y, z is any position on the surface of the ellipsoid</a:t>
            </a:r>
          </a:p>
          <a:p>
            <a:r>
              <a:rPr lang="en-US" dirty="0" smtClean="0"/>
              <a:t>a, b, c are ellipsoid semi-axis lengths</a:t>
            </a:r>
          </a:p>
          <a:p>
            <a:endParaRPr lang="en-US" dirty="0"/>
          </a:p>
          <a:p>
            <a:r>
              <a:rPr lang="en-US" dirty="0" smtClean="0"/>
              <a:t>Ellipsoid-scaled space:</a:t>
            </a:r>
          </a:p>
          <a:p>
            <a:pPr marL="285750" indent="-285750">
              <a:buFont typeface="Arial"/>
              <a:buChar char="•"/>
            </a:pPr>
            <a:r>
              <a:rPr lang="en-US" dirty="0" smtClean="0"/>
              <a:t>Is centered on the ellipsoid</a:t>
            </a:r>
          </a:p>
          <a:p>
            <a:pPr marL="285750" indent="-285750">
              <a:buFont typeface="Arial"/>
              <a:buChar char="•"/>
            </a:pPr>
            <a:r>
              <a:rPr lang="en-US" dirty="0" smtClean="0"/>
              <a:t>Axes are aligned with ellipsoid axes</a:t>
            </a:r>
          </a:p>
          <a:p>
            <a:pPr marL="285750" indent="-285750">
              <a:buFont typeface="Arial"/>
              <a:buChar char="•"/>
            </a:pPr>
            <a:r>
              <a:rPr lang="en-US" dirty="0" smtClean="0"/>
              <a:t>Ellipsoid is a unit sphere.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625690039"/>
              </p:ext>
            </p:extLst>
          </p:nvPr>
        </p:nvGraphicFramePr>
        <p:xfrm>
          <a:off x="5410200" y="1240790"/>
          <a:ext cx="3124200" cy="1483360"/>
        </p:xfrm>
        <a:graphic>
          <a:graphicData uri="http://schemas.openxmlformats.org/drawingml/2006/table">
            <a:tbl>
              <a:tblPr firstRow="1" bandRow="1">
                <a:tableStyleId>{5C22544A-7EE6-4342-B048-85BDC9FD1C3A}</a:tableStyleId>
              </a:tblPr>
              <a:tblGrid>
                <a:gridCol w="990600"/>
                <a:gridCol w="2133600"/>
              </a:tblGrid>
              <a:tr h="370840">
                <a:tc>
                  <a:txBody>
                    <a:bodyPr/>
                    <a:lstStyle/>
                    <a:p>
                      <a:r>
                        <a:rPr lang="en-US" dirty="0" smtClean="0"/>
                        <a:t>WGS84</a:t>
                      </a:r>
                      <a:endParaRPr lang="en-US" dirty="0"/>
                    </a:p>
                  </a:txBody>
                  <a:tcPr/>
                </a:tc>
                <a:tc>
                  <a:txBody>
                    <a:bodyPr/>
                    <a:lstStyle/>
                    <a:p>
                      <a:r>
                        <a:rPr lang="en-US" dirty="0" smtClean="0"/>
                        <a:t>Length (meters)</a:t>
                      </a:r>
                      <a:endParaRPr lang="en-US" dirty="0"/>
                    </a:p>
                  </a:txBody>
                  <a:tcPr/>
                </a:tc>
              </a:tr>
              <a:tr h="370840">
                <a:tc>
                  <a:txBody>
                    <a:bodyPr/>
                    <a:lstStyle/>
                    <a:p>
                      <a:r>
                        <a:rPr lang="en-US" dirty="0" smtClean="0"/>
                        <a:t>a</a:t>
                      </a:r>
                      <a:endParaRPr lang="en-US" dirty="0"/>
                    </a:p>
                  </a:txBody>
                  <a:tcPr/>
                </a:tc>
                <a:tc>
                  <a:txBody>
                    <a:bodyPr/>
                    <a:lstStyle/>
                    <a:p>
                      <a:r>
                        <a:rPr lang="en-US" dirty="0" smtClean="0"/>
                        <a:t>6,378,137.0</a:t>
                      </a:r>
                      <a:endParaRPr lang="en-US" dirty="0"/>
                    </a:p>
                  </a:txBody>
                  <a:tcPr/>
                </a:tc>
              </a:tr>
              <a:tr h="370840">
                <a:tc>
                  <a:txBody>
                    <a:bodyPr/>
                    <a:lstStyle/>
                    <a:p>
                      <a:r>
                        <a:rPr lang="en-US" dirty="0" smtClean="0"/>
                        <a:t>b</a:t>
                      </a:r>
                      <a:endParaRPr lang="en-US" dirty="0"/>
                    </a:p>
                  </a:txBody>
                  <a:tcPr/>
                </a:tc>
                <a:tc>
                  <a:txBody>
                    <a:bodyPr/>
                    <a:lstStyle/>
                    <a:p>
                      <a:r>
                        <a:rPr lang="en-US" dirty="0" smtClean="0"/>
                        <a:t>6,378,137.0</a:t>
                      </a:r>
                      <a:endParaRPr lang="en-US" dirty="0"/>
                    </a:p>
                  </a:txBody>
                  <a:tcPr/>
                </a:tc>
              </a:tr>
              <a:tr h="370840">
                <a:tc>
                  <a:txBody>
                    <a:bodyPr/>
                    <a:lstStyle/>
                    <a:p>
                      <a:r>
                        <a:rPr lang="en-US" dirty="0" smtClean="0"/>
                        <a:t>c</a:t>
                      </a:r>
                      <a:endParaRPr lang="en-US" dirty="0"/>
                    </a:p>
                  </a:txBody>
                  <a:tcPr/>
                </a:tc>
                <a:tc>
                  <a:txBody>
                    <a:bodyPr/>
                    <a:lstStyle/>
                    <a:p>
                      <a:r>
                        <a:rPr lang="en-US" dirty="0" smtClean="0"/>
                        <a:t>6,356,752.314245</a:t>
                      </a:r>
                      <a:endParaRPr lang="en-US" dirty="0"/>
                    </a:p>
                  </a:txBody>
                  <a:tcPr/>
                </a:tc>
              </a:tr>
            </a:tbl>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94848887"/>
              </p:ext>
            </p:extLst>
          </p:nvPr>
        </p:nvGraphicFramePr>
        <p:xfrm>
          <a:off x="7124700" y="3054350"/>
          <a:ext cx="1270000" cy="2032000"/>
        </p:xfrm>
        <a:graphic>
          <a:graphicData uri="http://schemas.openxmlformats.org/presentationml/2006/ole">
            <mc:AlternateContent xmlns:mc="http://schemas.openxmlformats.org/markup-compatibility/2006">
              <mc:Choice xmlns:v="urn:schemas-microsoft-com:vml" Requires="v">
                <p:oleObj spid="_x0000_s7338" name="Equation" r:id="rId6" imgW="1270000" imgH="2032000" progId="Equation.3">
                  <p:embed/>
                </p:oleObj>
              </mc:Choice>
              <mc:Fallback>
                <p:oleObj name="Equation" r:id="rId6" imgW="1270000" imgH="2032000" progId="Equation.3">
                  <p:embed/>
                  <p:pic>
                    <p:nvPicPr>
                      <p:cNvPr id="0" name=""/>
                      <p:cNvPicPr/>
                      <p:nvPr/>
                    </p:nvPicPr>
                    <p:blipFill>
                      <a:blip r:embed="rId7"/>
                      <a:stretch>
                        <a:fillRect/>
                      </a:stretch>
                    </p:blipFill>
                    <p:spPr>
                      <a:xfrm>
                        <a:off x="7124700" y="3054350"/>
                        <a:ext cx="1270000" cy="2032000"/>
                      </a:xfrm>
                      <a:prstGeom prst="rect">
                        <a:avLst/>
                      </a:prstGeom>
                    </p:spPr>
                  </p:pic>
                </p:oleObj>
              </mc:Fallback>
            </mc:AlternateContent>
          </a:graphicData>
        </a:graphic>
      </p:graphicFrame>
      <p:sp>
        <p:nvSpPr>
          <p:cNvPr id="9" name="TextBox 8"/>
          <p:cNvSpPr txBox="1"/>
          <p:nvPr/>
        </p:nvSpPr>
        <p:spPr>
          <a:xfrm>
            <a:off x="4576249" y="2952750"/>
            <a:ext cx="2738951" cy="338554"/>
          </a:xfrm>
          <a:prstGeom prst="rect">
            <a:avLst/>
          </a:prstGeom>
          <a:noFill/>
        </p:spPr>
        <p:txBody>
          <a:bodyPr wrap="none" rtlCol="0">
            <a:spAutoFit/>
          </a:bodyPr>
          <a:lstStyle/>
          <a:p>
            <a:r>
              <a:rPr lang="en-US" dirty="0" smtClean="0"/>
              <a:t>Scale to ellipsoid-scaled space:</a:t>
            </a:r>
            <a:endParaRPr lang="en-US" dirty="0"/>
          </a:p>
        </p:txBody>
      </p:sp>
      <p:sp>
        <p:nvSpPr>
          <p:cNvPr id="10" name="TextBox 9"/>
          <p:cNvSpPr txBox="1"/>
          <p:nvPr/>
        </p:nvSpPr>
        <p:spPr>
          <a:xfrm>
            <a:off x="533400" y="4324350"/>
            <a:ext cx="945291" cy="338554"/>
          </a:xfrm>
          <a:prstGeom prst="rect">
            <a:avLst/>
          </a:prstGeom>
          <a:noFill/>
        </p:spPr>
        <p:txBody>
          <a:bodyPr wrap="none" rtlCol="0">
            <a:spAutoFit/>
          </a:bodyPr>
          <a:lstStyle/>
          <a:p>
            <a:r>
              <a:rPr lang="en-US" dirty="0" smtClean="0"/>
              <a:t>[Cozzi10]</a:t>
            </a:r>
            <a:endParaRPr lang="en-US" dirty="0"/>
          </a:p>
        </p:txBody>
      </p:sp>
    </p:spTree>
    <p:extLst>
      <p:ext uri="{BB962C8B-B14F-4D97-AF65-F5344CB8AC3E}">
        <p14:creationId xmlns:p14="http://schemas.microsoft.com/office/powerpoint/2010/main" val="3303710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 occlusion point</a:t>
            </a:r>
            <a:endParaRPr lang="en-US" dirty="0"/>
          </a:p>
        </p:txBody>
      </p:sp>
      <p:pic>
        <p:nvPicPr>
          <p:cNvPr id="8194" name="Picture 2" descr="https://lh5.googleusercontent.com/YJzqD9gAxrGb0RJ972H6gpIZE1cP_pX4iAP00ZmpJ75Y6IW5BHJgFnmc6MTWI0CJecW6phwfzXazmtkT5s5KKPhJs2g4ywhfEN1pmvFT0Mh8Bs-tr-JQnH4df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895350"/>
            <a:ext cx="4978400" cy="3733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848600" y="4400550"/>
            <a:ext cx="989173" cy="338554"/>
          </a:xfrm>
          <a:prstGeom prst="rect">
            <a:avLst/>
          </a:prstGeom>
          <a:noFill/>
        </p:spPr>
        <p:txBody>
          <a:bodyPr wrap="none" rtlCol="0">
            <a:spAutoFit/>
          </a:bodyPr>
          <a:lstStyle/>
          <a:p>
            <a:r>
              <a:rPr lang="en-US" dirty="0" smtClean="0"/>
              <a:t>[Ring13b]</a:t>
            </a:r>
            <a:endParaRPr lang="en-US" dirty="0"/>
          </a:p>
        </p:txBody>
      </p:sp>
    </p:spTree>
    <p:extLst>
      <p:ext uri="{BB962C8B-B14F-4D97-AF65-F5344CB8AC3E}">
        <p14:creationId xmlns:p14="http://schemas.microsoft.com/office/powerpoint/2010/main" val="1278852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 occlusion point</a:t>
            </a:r>
            <a:endParaRPr lang="en-US" dirty="0"/>
          </a:p>
        </p:txBody>
      </p:sp>
      <p:pic>
        <p:nvPicPr>
          <p:cNvPr id="5" name="Picture 4"/>
          <p:cNvPicPr>
            <a:picLocks noChangeAspect="1"/>
          </p:cNvPicPr>
          <p:nvPr/>
        </p:nvPicPr>
        <p:blipFill>
          <a:blip r:embed="rId3"/>
          <a:stretch>
            <a:fillRect/>
          </a:stretch>
        </p:blipFill>
        <p:spPr>
          <a:xfrm>
            <a:off x="685800" y="895350"/>
            <a:ext cx="4978400" cy="3733800"/>
          </a:xfrm>
          <a:prstGeom prst="rect">
            <a:avLst/>
          </a:prstGeom>
          <a:noFill/>
        </p:spPr>
      </p:pic>
      <p:pic>
        <p:nvPicPr>
          <p:cNvPr id="7" name="Picture 6"/>
          <p:cNvPicPr>
            <a:picLocks noChangeAspect="1"/>
          </p:cNvPicPr>
          <p:nvPr/>
        </p:nvPicPr>
        <p:blipFill>
          <a:blip r:embed="rId4"/>
          <a:stretch>
            <a:fillRect/>
          </a:stretch>
        </p:blipFill>
        <p:spPr>
          <a:xfrm>
            <a:off x="5867400" y="2874767"/>
            <a:ext cx="1676400" cy="737616"/>
          </a:xfrm>
          <a:prstGeom prst="rect">
            <a:avLst/>
          </a:prstGeom>
        </p:spPr>
      </p:pic>
      <p:pic>
        <p:nvPicPr>
          <p:cNvPr id="8" name="Picture 7"/>
          <p:cNvPicPr>
            <a:picLocks noChangeAspect="1"/>
          </p:cNvPicPr>
          <p:nvPr/>
        </p:nvPicPr>
        <p:blipFill>
          <a:blip r:embed="rId5"/>
          <a:stretch>
            <a:fillRect/>
          </a:stretch>
        </p:blipFill>
        <p:spPr>
          <a:xfrm>
            <a:off x="5715000" y="3712967"/>
            <a:ext cx="1917700" cy="763783"/>
          </a:xfrm>
          <a:prstGeom prst="rect">
            <a:avLst/>
          </a:prstGeom>
        </p:spPr>
      </p:pic>
      <p:pic>
        <p:nvPicPr>
          <p:cNvPr id="9" name="Picture 8"/>
          <p:cNvPicPr>
            <a:picLocks noChangeAspect="1"/>
          </p:cNvPicPr>
          <p:nvPr/>
        </p:nvPicPr>
        <p:blipFill>
          <a:blip r:embed="rId6"/>
          <a:stretch>
            <a:fillRect/>
          </a:stretch>
        </p:blipFill>
        <p:spPr>
          <a:xfrm>
            <a:off x="5715000" y="1809750"/>
            <a:ext cx="1866900" cy="483276"/>
          </a:xfrm>
          <a:prstGeom prst="rect">
            <a:avLst/>
          </a:prstGeom>
        </p:spPr>
      </p:pic>
      <p:pic>
        <p:nvPicPr>
          <p:cNvPr id="10" name="Picture 9"/>
          <p:cNvPicPr>
            <a:picLocks noChangeAspect="1"/>
          </p:cNvPicPr>
          <p:nvPr/>
        </p:nvPicPr>
        <p:blipFill>
          <a:blip r:embed="rId7"/>
          <a:stretch>
            <a:fillRect/>
          </a:stretch>
        </p:blipFill>
        <p:spPr>
          <a:xfrm>
            <a:off x="5638800" y="2343150"/>
            <a:ext cx="2057400" cy="462264"/>
          </a:xfrm>
          <a:prstGeom prst="rect">
            <a:avLst/>
          </a:prstGeom>
        </p:spPr>
      </p:pic>
      <p:pic>
        <p:nvPicPr>
          <p:cNvPr id="11" name="Picture 10"/>
          <p:cNvPicPr>
            <a:picLocks noChangeAspect="1"/>
          </p:cNvPicPr>
          <p:nvPr/>
        </p:nvPicPr>
        <p:blipFill>
          <a:blip r:embed="rId8"/>
          <a:stretch>
            <a:fillRect/>
          </a:stretch>
        </p:blipFill>
        <p:spPr>
          <a:xfrm>
            <a:off x="4800600" y="1045967"/>
            <a:ext cx="3758640" cy="730250"/>
          </a:xfrm>
          <a:prstGeom prst="rect">
            <a:avLst/>
          </a:prstGeom>
        </p:spPr>
      </p:pic>
      <p:sp>
        <p:nvSpPr>
          <p:cNvPr id="12" name="TextBox 11"/>
          <p:cNvSpPr txBox="1"/>
          <p:nvPr/>
        </p:nvSpPr>
        <p:spPr>
          <a:xfrm>
            <a:off x="7848600" y="4400550"/>
            <a:ext cx="989173" cy="338554"/>
          </a:xfrm>
          <a:prstGeom prst="rect">
            <a:avLst/>
          </a:prstGeom>
          <a:noFill/>
        </p:spPr>
        <p:txBody>
          <a:bodyPr wrap="none" rtlCol="0">
            <a:spAutoFit/>
          </a:bodyPr>
          <a:lstStyle/>
          <a:p>
            <a:r>
              <a:rPr lang="en-US" dirty="0" smtClean="0"/>
              <a:t>[Ring13b]</a:t>
            </a:r>
            <a:endParaRPr lang="en-US" dirty="0"/>
          </a:p>
        </p:txBody>
      </p:sp>
    </p:spTree>
    <p:extLst>
      <p:ext uri="{BB962C8B-B14F-4D97-AF65-F5344CB8AC3E}">
        <p14:creationId xmlns:p14="http://schemas.microsoft.com/office/powerpoint/2010/main" val="2512105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occlusion point</a:t>
            </a:r>
            <a:endParaRPr lang="en-US" dirty="0"/>
          </a:p>
        </p:txBody>
      </p:sp>
      <p:pic>
        <p:nvPicPr>
          <p:cNvPr id="9220" name="Picture 4" descr="http://cesium.agi.com/images/blogs/Horizon-culling/HorizonCullingC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819150"/>
            <a:ext cx="508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058358"/>
            <a:ext cx="2362200" cy="799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0890" y="1610558"/>
            <a:ext cx="2015219" cy="429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510371" y="1200150"/>
            <a:ext cx="1076257" cy="338554"/>
          </a:xfrm>
          <a:prstGeom prst="rect">
            <a:avLst/>
          </a:prstGeom>
          <a:noFill/>
        </p:spPr>
        <p:txBody>
          <a:bodyPr wrap="none" rtlCol="0">
            <a:spAutoFit/>
          </a:bodyPr>
          <a:lstStyle/>
          <a:p>
            <a:r>
              <a:rPr lang="en-US" dirty="0" smtClean="0"/>
              <a:t>Plane Test:</a:t>
            </a:r>
            <a:endParaRPr lang="en-US" dirty="0"/>
          </a:p>
        </p:txBody>
      </p:sp>
      <p:sp>
        <p:nvSpPr>
          <p:cNvPr id="7" name="TextBox 6"/>
          <p:cNvSpPr txBox="1"/>
          <p:nvPr/>
        </p:nvSpPr>
        <p:spPr>
          <a:xfrm>
            <a:off x="6526400" y="2643604"/>
            <a:ext cx="1044197" cy="338554"/>
          </a:xfrm>
          <a:prstGeom prst="rect">
            <a:avLst/>
          </a:prstGeom>
          <a:noFill/>
        </p:spPr>
        <p:txBody>
          <a:bodyPr wrap="none" rtlCol="0">
            <a:spAutoFit/>
          </a:bodyPr>
          <a:lstStyle/>
          <a:p>
            <a:r>
              <a:rPr lang="en-US" dirty="0" smtClean="0"/>
              <a:t>Cone Test:</a:t>
            </a:r>
            <a:endParaRPr lang="en-US" dirty="0"/>
          </a:p>
        </p:txBody>
      </p:sp>
      <p:sp>
        <p:nvSpPr>
          <p:cNvPr id="3" name="TextBox 2"/>
          <p:cNvSpPr txBox="1"/>
          <p:nvPr/>
        </p:nvSpPr>
        <p:spPr>
          <a:xfrm>
            <a:off x="7773827" y="4366796"/>
            <a:ext cx="979655" cy="338554"/>
          </a:xfrm>
          <a:prstGeom prst="rect">
            <a:avLst/>
          </a:prstGeom>
          <a:noFill/>
        </p:spPr>
        <p:txBody>
          <a:bodyPr wrap="none" rtlCol="0">
            <a:spAutoFit/>
          </a:bodyPr>
          <a:lstStyle/>
          <a:p>
            <a:r>
              <a:rPr lang="en-US" dirty="0" smtClean="0"/>
              <a:t>[Ring13a]</a:t>
            </a:r>
            <a:endParaRPr lang="en-US" dirty="0"/>
          </a:p>
        </p:txBody>
      </p:sp>
    </p:spTree>
    <p:extLst>
      <p:ext uri="{BB962C8B-B14F-4D97-AF65-F5344CB8AC3E}">
        <p14:creationId xmlns:p14="http://schemas.microsoft.com/office/powerpoint/2010/main" val="4285275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984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Thoughts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Open source implementation of everything I presented:</a:t>
            </a:r>
          </a:p>
          <a:p>
            <a:pPr marL="0" indent="0">
              <a:buNone/>
            </a:pPr>
            <a:r>
              <a:rPr lang="en-US" dirty="0" smtClean="0">
                <a:hlinkClick r:id="rId2"/>
              </a:rPr>
              <a:t>http://cesium.agi.com</a:t>
            </a:r>
            <a:endParaRPr lang="en-US" dirty="0" smtClean="0"/>
          </a:p>
          <a:p>
            <a:pPr marL="0" indent="0">
              <a:buNone/>
            </a:pPr>
            <a:endParaRPr lang="en-US" dirty="0"/>
          </a:p>
          <a:p>
            <a:pPr marL="0" indent="0">
              <a:buNone/>
            </a:pPr>
            <a:r>
              <a:rPr lang="en-US" dirty="0" smtClean="0"/>
              <a:t>Find more information in the course notes:</a:t>
            </a:r>
          </a:p>
          <a:p>
            <a:pPr marL="0" indent="0">
              <a:buNone/>
            </a:pPr>
            <a:r>
              <a:rPr lang="en-US" dirty="0" smtClean="0">
                <a:hlinkClick r:id="rId3"/>
              </a:rPr>
              <a:t>http://cesium.agi.com/massiveworlds</a:t>
            </a:r>
            <a:endParaRPr lang="en-US" dirty="0" smtClean="0"/>
          </a:p>
          <a:p>
            <a:pPr marL="0" indent="0">
              <a:buNone/>
            </a:pPr>
            <a:endParaRPr lang="en-US" dirty="0" smtClean="0"/>
          </a:p>
          <a:p>
            <a:pPr marL="0" indent="0">
              <a:buNone/>
            </a:pPr>
            <a:r>
              <a:rPr lang="en-US" dirty="0" smtClean="0"/>
              <a:t>Thanks for listening!</a:t>
            </a:r>
            <a:endParaRPr lang="en-US" dirty="0"/>
          </a:p>
        </p:txBody>
      </p:sp>
    </p:spTree>
    <p:extLst>
      <p:ext uri="{BB962C8B-B14F-4D97-AF65-F5344CB8AC3E}">
        <p14:creationId xmlns:p14="http://schemas.microsoft.com/office/powerpoint/2010/main" val="1711782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62500" lnSpcReduction="20000"/>
          </a:bodyPr>
          <a:lstStyle/>
          <a:p>
            <a:r>
              <a:rPr lang="en-US" dirty="0"/>
              <a:t>[Cozzi10] Patrick </a:t>
            </a:r>
            <a:r>
              <a:rPr lang="en-US" dirty="0" err="1"/>
              <a:t>Cozzi</a:t>
            </a:r>
            <a:r>
              <a:rPr lang="en-US" dirty="0"/>
              <a:t> and Frank Stoner. 2010. </a:t>
            </a:r>
            <a:r>
              <a:rPr lang="en-US" dirty="0">
                <a:hlinkClick r:id="rId2"/>
              </a:rPr>
              <a:t>GPU ray casting of virtual globes</a:t>
            </a:r>
            <a:r>
              <a:rPr lang="en-US" dirty="0"/>
              <a:t>. In ACM SIGGRAPH 2010 Posters (SIGGRAPH '10). ACM, New York, NY, USA, , Article 128 , 1 pages.</a:t>
            </a:r>
          </a:p>
          <a:p>
            <a:r>
              <a:rPr lang="en-US" dirty="0"/>
              <a:t>[Klein96] </a:t>
            </a:r>
            <a:r>
              <a:rPr lang="en-US" dirty="0" err="1"/>
              <a:t>Reinhard</a:t>
            </a:r>
            <a:r>
              <a:rPr lang="en-US" dirty="0"/>
              <a:t> Klein, Gunther </a:t>
            </a:r>
            <a:r>
              <a:rPr lang="en-US" dirty="0" err="1"/>
              <a:t>Liebich</a:t>
            </a:r>
            <a:r>
              <a:rPr lang="en-US" dirty="0"/>
              <a:t>, and Wolfgang </a:t>
            </a:r>
            <a:r>
              <a:rPr lang="en-US" dirty="0" err="1"/>
              <a:t>Straßer</a:t>
            </a:r>
            <a:r>
              <a:rPr lang="en-US" dirty="0"/>
              <a:t>. 1996. </a:t>
            </a:r>
            <a:r>
              <a:rPr lang="en-US" dirty="0">
                <a:hlinkClick r:id="rId3"/>
              </a:rPr>
              <a:t>Mesh reduction with error control</a:t>
            </a:r>
            <a:r>
              <a:rPr lang="en-US" dirty="0"/>
              <a:t>. In Proceedings of the 7th conference on Visualization '96 (VIS '96), </a:t>
            </a:r>
            <a:r>
              <a:rPr lang="en-US" dirty="0" err="1"/>
              <a:t>Roni</a:t>
            </a:r>
            <a:r>
              <a:rPr lang="en-US" dirty="0"/>
              <a:t> </a:t>
            </a:r>
            <a:r>
              <a:rPr lang="en-US" dirty="0" err="1"/>
              <a:t>Yagel</a:t>
            </a:r>
            <a:r>
              <a:rPr lang="en-US" dirty="0"/>
              <a:t> and Gregory M. Nielson (Eds.). IEEE Computer Society Press, Los Alamitos, CA, USA, 311-318.</a:t>
            </a:r>
          </a:p>
          <a:p>
            <a:r>
              <a:rPr lang="en-US" dirty="0"/>
              <a:t>[Ring13a] Kevin Ring, Frank Stoner. </a:t>
            </a:r>
            <a:r>
              <a:rPr lang="en-US" dirty="0">
                <a:hlinkClick r:id="rId4"/>
              </a:rPr>
              <a:t>Horizon culling</a:t>
            </a:r>
            <a:r>
              <a:rPr lang="en-US" dirty="0"/>
              <a:t>.  2013.</a:t>
            </a:r>
          </a:p>
          <a:p>
            <a:r>
              <a:rPr lang="en-US" dirty="0"/>
              <a:t>[Ring13b] Kevin Ring, Frank Stoner. </a:t>
            </a:r>
            <a:r>
              <a:rPr lang="en-US" dirty="0">
                <a:hlinkClick r:id="rId5"/>
              </a:rPr>
              <a:t>Computing the horizon occlusion point</a:t>
            </a:r>
            <a:r>
              <a:rPr lang="en-US" dirty="0"/>
              <a:t>.  2013.</a:t>
            </a:r>
          </a:p>
          <a:p>
            <a:r>
              <a:rPr lang="en-US" dirty="0" smtClean="0"/>
              <a:t>[Ulrich02] Thatcher, Ulrich.  </a:t>
            </a:r>
            <a:r>
              <a:rPr lang="en-US" dirty="0" smtClean="0">
                <a:hlinkClick r:id="rId6"/>
              </a:rPr>
              <a:t>Rendering Massive Terrains Using Chunked Level of Detail Control</a:t>
            </a:r>
            <a:r>
              <a:rPr lang="en-US" dirty="0" smtClean="0"/>
              <a:t>.  In SIGGRAPH 2002 Super-Size It!  Scaling Up to Massive Worlds Course Notes.  New York: ACM Press, 2002. </a:t>
            </a:r>
          </a:p>
          <a:p>
            <a:endParaRPr lang="en-US" dirty="0" smtClean="0"/>
          </a:p>
          <a:p>
            <a:endParaRPr lang="en-US" dirty="0" smtClean="0"/>
          </a:p>
          <a:p>
            <a:endParaRPr lang="en-US" dirty="0"/>
          </a:p>
          <a:p>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448678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722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6312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151"/>
            <a:ext cx="5410200" cy="3614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6777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2288" y="4127896"/>
            <a:ext cx="5486400" cy="425054"/>
          </a:xfrm>
        </p:spPr>
        <p:txBody>
          <a:bodyPr/>
          <a:lstStyle/>
          <a:p>
            <a:pPr algn="ctr"/>
            <a:r>
              <a:rPr lang="en-US" dirty="0" smtClean="0"/>
              <a:t>Terrain in Cesium</a:t>
            </a:r>
            <a:endParaRPr lang="en-US" dirty="0"/>
          </a:p>
        </p:txBody>
      </p:sp>
      <p:sp>
        <p:nvSpPr>
          <p:cNvPr id="3" name="Picture Placeholder 2"/>
          <p:cNvSpPr>
            <a:spLocks noGrp="1"/>
          </p:cNvSpPr>
          <p:nvPr>
            <p:ph type="pic" idx="1"/>
          </p:nvPr>
        </p:nvSpPr>
        <p:spPr/>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38912"/>
            <a:ext cx="5411153" cy="3614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173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Real-world </a:t>
            </a:r>
            <a:r>
              <a:rPr lang="en-US" dirty="0"/>
              <a:t>d</a:t>
            </a:r>
            <a:r>
              <a:rPr lang="en-US" dirty="0" smtClean="0"/>
              <a:t>ata</a:t>
            </a:r>
            <a:endParaRPr lang="en-US" dirty="0"/>
          </a:p>
        </p:txBody>
      </p:sp>
      <p:sp>
        <p:nvSpPr>
          <p:cNvPr id="3" name="Content Placeholder 2"/>
          <p:cNvSpPr>
            <a:spLocks noGrp="1"/>
          </p:cNvSpPr>
          <p:nvPr>
            <p:ph idx="1"/>
          </p:nvPr>
        </p:nvSpPr>
        <p:spPr/>
        <p:txBody>
          <a:bodyPr/>
          <a:lstStyle/>
          <a:p>
            <a:r>
              <a:rPr lang="en-US" dirty="0" smtClean="0"/>
              <a:t>Terrain and imagery collected by satellites and aerial instruments</a:t>
            </a:r>
          </a:p>
          <a:p>
            <a:pPr lvl="1"/>
            <a:r>
              <a:rPr lang="en-US" dirty="0" smtClean="0"/>
              <a:t>Shuttle Radar Topography Mission (SRTM)</a:t>
            </a:r>
          </a:p>
          <a:p>
            <a:pPr lvl="1"/>
            <a:r>
              <a:rPr lang="en-US" dirty="0" smtClean="0"/>
              <a:t>National Elevation Dataset (NED)</a:t>
            </a:r>
          </a:p>
          <a:p>
            <a:pPr lvl="1"/>
            <a:r>
              <a:rPr lang="en-US" dirty="0" smtClean="0"/>
              <a:t>Landsat satellites</a:t>
            </a:r>
          </a:p>
          <a:p>
            <a:pPr lvl="1"/>
            <a:r>
              <a:rPr lang="en-US" dirty="0" smtClean="0"/>
              <a:t>Digital Globe, SPOT, etc.</a:t>
            </a:r>
          </a:p>
          <a:p>
            <a:r>
              <a:rPr lang="en-US" dirty="0" smtClean="0"/>
              <a:t>Terrain usually provided as a </a:t>
            </a:r>
            <a:r>
              <a:rPr lang="en-US" dirty="0" err="1" smtClean="0"/>
              <a:t>heightmap</a:t>
            </a:r>
            <a:endParaRPr lang="en-US" dirty="0" smtClean="0"/>
          </a:p>
        </p:txBody>
      </p:sp>
    </p:spTree>
    <p:extLst>
      <p:ext uri="{BB962C8B-B14F-4D97-AF65-F5344CB8AC3E}">
        <p14:creationId xmlns:p14="http://schemas.microsoft.com/office/powerpoint/2010/main" val="3475323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5459</Words>
  <Application>Microsoft Macintosh PowerPoint</Application>
  <PresentationFormat>On-screen Show (16:9)</PresentationFormat>
  <Paragraphs>376</Paragraphs>
  <Slides>41</Slides>
  <Notes>39</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41</vt:i4>
      </vt:variant>
    </vt:vector>
  </HeadingPairs>
  <TitlesOfParts>
    <vt:vector size="45" baseType="lpstr">
      <vt:lpstr>Office Theme</vt:lpstr>
      <vt:lpstr>1_Office Theme</vt:lpstr>
      <vt:lpstr>Equation</vt:lpstr>
      <vt:lpstr>Document</vt:lpstr>
      <vt:lpstr>World-Scale Terrain Rendering</vt:lpstr>
      <vt:lpstr>Terrain in Cesium</vt:lpstr>
      <vt:lpstr>Terrain in Cesium</vt:lpstr>
      <vt:lpstr>Terrain in Cesium</vt:lpstr>
      <vt:lpstr>Terrain in Cesium</vt:lpstr>
      <vt:lpstr>Terrain in Cesium</vt:lpstr>
      <vt:lpstr>Terrain in Cesium</vt:lpstr>
      <vt:lpstr>Terrain in Cesium</vt:lpstr>
      <vt:lpstr>Real-world data</vt:lpstr>
      <vt:lpstr>Unfortunately…</vt:lpstr>
      <vt:lpstr>Terrain and imagery sources</vt:lpstr>
      <vt:lpstr>Layers are different</vt:lpstr>
      <vt:lpstr>Agenda</vt:lpstr>
      <vt:lpstr>Agenda</vt:lpstr>
      <vt:lpstr>Chunked LOD</vt:lpstr>
      <vt:lpstr>Tiles</vt:lpstr>
      <vt:lpstr>Screen-space error (SSE)</vt:lpstr>
      <vt:lpstr>Geometric Error, ε</vt:lpstr>
      <vt:lpstr>Distance to tile, d</vt:lpstr>
      <vt:lpstr>Load Pipeline</vt:lpstr>
      <vt:lpstr>Agenda</vt:lpstr>
      <vt:lpstr>Mapping imagery to terrain</vt:lpstr>
      <vt:lpstr>Fragment Shader</vt:lpstr>
      <vt:lpstr>Texture Scale</vt:lpstr>
      <vt:lpstr>Texture Translation</vt:lpstr>
      <vt:lpstr>Texture Extent</vt:lpstr>
      <vt:lpstr>Fragment Shader</vt:lpstr>
      <vt:lpstr>Agenda</vt:lpstr>
      <vt:lpstr>Map Reprojection</vt:lpstr>
      <vt:lpstr>Web Mercator Reprojection</vt:lpstr>
      <vt:lpstr>GPU Reprojection Gotchas</vt:lpstr>
      <vt:lpstr>Texel Spacing Cutoff</vt:lpstr>
      <vt:lpstr>GPU Reprojection Gotchas</vt:lpstr>
      <vt:lpstr>Agenda</vt:lpstr>
      <vt:lpstr>Horizon Culling</vt:lpstr>
      <vt:lpstr>Ellipsoid-scaled space</vt:lpstr>
      <vt:lpstr>Horizon occlusion point</vt:lpstr>
      <vt:lpstr>Horizon occlusion point</vt:lpstr>
      <vt:lpstr>Testing the occlusion point</vt:lpstr>
      <vt:lpstr>Final Thoughts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2013-05-09T15:06:12Z</dcterms:created>
  <dcterms:modified xsi:type="dcterms:W3CDTF">2013-07-24T14:20:27Z</dcterms:modified>
</cp:coreProperties>
</file>